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301" r:id="rId3"/>
    <p:sldId id="302" r:id="rId4"/>
    <p:sldId id="303" r:id="rId5"/>
    <p:sldId id="330" r:id="rId6"/>
    <p:sldId id="305" r:id="rId7"/>
    <p:sldId id="307" r:id="rId8"/>
    <p:sldId id="283" r:id="rId9"/>
    <p:sldId id="268" r:id="rId10"/>
    <p:sldId id="326" r:id="rId11"/>
    <p:sldId id="285" r:id="rId12"/>
    <p:sldId id="276" r:id="rId13"/>
    <p:sldId id="274" r:id="rId14"/>
    <p:sldId id="275" r:id="rId15"/>
    <p:sldId id="277" r:id="rId16"/>
    <p:sldId id="308" r:id="rId17"/>
    <p:sldId id="310" r:id="rId18"/>
    <p:sldId id="297" r:id="rId19"/>
    <p:sldId id="314" r:id="rId20"/>
    <p:sldId id="286" r:id="rId21"/>
    <p:sldId id="311" r:id="rId22"/>
    <p:sldId id="300" r:id="rId23"/>
    <p:sldId id="258" r:id="rId24"/>
    <p:sldId id="259" r:id="rId25"/>
    <p:sldId id="316" r:id="rId26"/>
    <p:sldId id="315" r:id="rId27"/>
    <p:sldId id="287" r:id="rId28"/>
    <p:sldId id="319" r:id="rId29"/>
    <p:sldId id="323" r:id="rId30"/>
    <p:sldId id="320" r:id="rId31"/>
    <p:sldId id="321" r:id="rId32"/>
    <p:sldId id="328" r:id="rId33"/>
    <p:sldId id="299" r:id="rId34"/>
    <p:sldId id="288" r:id="rId35"/>
    <p:sldId id="324" r:id="rId36"/>
    <p:sldId id="295" r:id="rId37"/>
    <p:sldId id="332" r:id="rId38"/>
    <p:sldId id="331" r:id="rId39"/>
    <p:sldId id="289" r:id="rId40"/>
    <p:sldId id="291" r:id="rId41"/>
    <p:sldId id="325" r:id="rId42"/>
    <p:sldId id="273" r:id="rId43"/>
    <p:sldId id="290" r:id="rId44"/>
    <p:sldId id="329" r:id="rId45"/>
    <p:sldId id="327"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81" d="100"/>
          <a:sy n="81" d="100"/>
        </p:scale>
        <p:origin x="58" y="1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ECBC7B7-EF92-4D04-AE8E-82B9669C7854}" type="datetimeFigureOut">
              <a:rPr lang="en-US" smtClean="0"/>
              <a:t>1/22/2018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5E6417B-8C84-4D3A-81AF-FDA7E4B8042D}" type="slidenum">
              <a:rPr lang="en-US" smtClean="0"/>
              <a:t>‹#›</a:t>
            </a:fld>
            <a:endParaRPr lang="en-US"/>
          </a:p>
        </p:txBody>
      </p:sp>
    </p:spTree>
    <p:extLst>
      <p:ext uri="{BB962C8B-B14F-4D97-AF65-F5344CB8AC3E}">
        <p14:creationId xmlns:p14="http://schemas.microsoft.com/office/powerpoint/2010/main" val="1238264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A2DA72-32E2-4A0A-94A7-B5D1797EA7DA}" type="datetimeFigureOut">
              <a:rPr lang="en-US" smtClean="0"/>
              <a:t>1/22/2018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147C62D-6653-40BA-AA31-15D72E8641D7}" type="slidenum">
              <a:rPr lang="en-US" smtClean="0"/>
              <a:t>‹#›</a:t>
            </a:fld>
            <a:endParaRPr lang="en-US"/>
          </a:p>
        </p:txBody>
      </p:sp>
    </p:spTree>
    <p:extLst>
      <p:ext uri="{BB962C8B-B14F-4D97-AF65-F5344CB8AC3E}">
        <p14:creationId xmlns:p14="http://schemas.microsoft.com/office/powerpoint/2010/main" val="289522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pPr fontAlgn="base"/>
            <a:r>
              <a:rPr sz="1000">
                <a:solidFill>
                  <a:srgbClr val="000000"/>
                </a:solidFill>
                <a:latin typeface="Calibri"/>
              </a:rPr>
              <a:t>Source: 
US. Bureau of Labor Statistics
Release: 
Employment Situation
The series comes from the 'Current Population Survey (Household Survey)'The source code is: LNS13327709
US. Bureau of Labor Statistics, 
      Total unemployed, plus all marginally attached workers plus total employed part time for economic reasons [U6RATE], 
      retrieved from FRED, 
      Federal Reserve Bank of St. Louis; 
      https://fred.stlouisfed.org/series/U6RATE, 
      November 3, 2016.
</a:t>
            </a:r>
          </a:p>
        </p:txBody>
      </p:sp>
    </p:spTree>
    <p:extLst>
      <p:ext uri="{BB962C8B-B14F-4D97-AF65-F5344CB8AC3E}">
        <p14:creationId xmlns:p14="http://schemas.microsoft.com/office/powerpoint/2010/main" val="849105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U.S. Bureau of Labor Statistics
Release: 
Employment Situation
Units: 
Percent, Seasonally Adjusted
Frequency: 
          Monthly
The series comes from the 'Current Population Survey (Household Survey)'The source code is: LNS12300000
U.S. Bureau of Labor Statistics, 
      Civilian Employment-Population Ratio [EMRATIO], 
      retrieved from FRED, 
      Federal Reserve Bank of St. Louis; 
      https://fred.stlouisfed.org/series/EMRATIO, 
      October 24, 2017.
</a:t>
            </a:r>
          </a:p>
        </p:txBody>
      </p:sp>
    </p:spTree>
    <p:extLst>
      <p:ext uri="{BB962C8B-B14F-4D97-AF65-F5344CB8AC3E}">
        <p14:creationId xmlns:p14="http://schemas.microsoft.com/office/powerpoint/2010/main" val="343074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595EF9-C60A-44D8-BFCF-8378DE6CEFB2}"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3418223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595EF9-C60A-44D8-BFCF-8378DE6CEFB2}"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2212915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595EF9-C60A-44D8-BFCF-8378DE6CEFB2}"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3578409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993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595EF9-C60A-44D8-BFCF-8378DE6CEFB2}"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101689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95EF9-C60A-44D8-BFCF-8378DE6CEFB2}"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140630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595EF9-C60A-44D8-BFCF-8378DE6CEFB2}"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41913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595EF9-C60A-44D8-BFCF-8378DE6CEFB2}"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386755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595EF9-C60A-44D8-BFCF-8378DE6CEFB2}"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21360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95EF9-C60A-44D8-BFCF-8378DE6CEFB2}"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3042921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595EF9-C60A-44D8-BFCF-8378DE6CEFB2}"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1403950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595EF9-C60A-44D8-BFCF-8378DE6CEFB2}"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57618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95EF9-C60A-44D8-BFCF-8378DE6CEFB2}"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1C5EF-E13B-4822-BDE6-DCCB921ADCFB}" type="slidenum">
              <a:rPr lang="en-US" smtClean="0"/>
              <a:t>‹#›</a:t>
            </a:fld>
            <a:endParaRPr lang="en-US"/>
          </a:p>
        </p:txBody>
      </p:sp>
    </p:spTree>
    <p:extLst>
      <p:ext uri="{BB962C8B-B14F-4D97-AF65-F5344CB8AC3E}">
        <p14:creationId xmlns:p14="http://schemas.microsoft.com/office/powerpoint/2010/main" val="1551378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fred.stlouisfed.org/graph/?g=gwAp"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fred.stlouisfed.org/graph/?g=eLw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fred.stlouisfed.org/graph/?g=fu0p"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fred.stlouisfed.org/graph/?g=fmq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fred.stlouisfed.org/graph/?g=fDt7"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Outlook for 2018</a:t>
            </a:r>
          </a:p>
        </p:txBody>
      </p:sp>
      <p:sp>
        <p:nvSpPr>
          <p:cNvPr id="3" name="Subtitle 2"/>
          <p:cNvSpPr>
            <a:spLocks noGrp="1"/>
          </p:cNvSpPr>
          <p:nvPr>
            <p:ph type="subTitle" idx="1"/>
          </p:nvPr>
        </p:nvSpPr>
        <p:spPr/>
        <p:txBody>
          <a:bodyPr/>
          <a:lstStyle/>
          <a:p>
            <a:r>
              <a:rPr lang="en-US" dirty="0"/>
              <a:t>Professor </a:t>
            </a:r>
            <a:r>
              <a:rPr lang="en-US"/>
              <a:t>Steven </a:t>
            </a:r>
            <a:r>
              <a:rPr lang="en-US" smtClean="0"/>
              <a:t>Kyle </a:t>
            </a:r>
          </a:p>
          <a:p>
            <a:r>
              <a:rPr lang="en-US" smtClean="0"/>
              <a:t>Cornell </a:t>
            </a:r>
            <a:r>
              <a:rPr lang="en-US" dirty="0"/>
              <a:t>University</a:t>
            </a:r>
          </a:p>
          <a:p>
            <a:r>
              <a:rPr lang="en-US" dirty="0" smtClean="0"/>
              <a:t>January 21, 2018</a:t>
            </a:r>
            <a:endParaRPr lang="en-US" dirty="0"/>
          </a:p>
        </p:txBody>
      </p:sp>
    </p:spTree>
    <p:extLst>
      <p:ext uri="{BB962C8B-B14F-4D97-AF65-F5344CB8AC3E}">
        <p14:creationId xmlns:p14="http://schemas.microsoft.com/office/powerpoint/2010/main" val="1786817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719" y="202443"/>
            <a:ext cx="8859686" cy="6332095"/>
          </a:xfrm>
          <a:prstGeom prst="rect">
            <a:avLst/>
          </a:prstGeom>
        </p:spPr>
      </p:pic>
    </p:spTree>
    <p:extLst>
      <p:ext uri="{BB962C8B-B14F-4D97-AF65-F5344CB8AC3E}">
        <p14:creationId xmlns:p14="http://schemas.microsoft.com/office/powerpoint/2010/main" val="4093367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705850" cy="6286500"/>
          <a:chOff x="381000" y="95250"/>
          <a:chExt cx="8705850" cy="6286500"/>
        </a:xfrm>
      </p:grpSpPr>
      <p:sp>
        <p:nvSpPr>
          <p:cNvPr id="2" name="TextBox 1"/>
          <p:cNvSpPr txBox="1"/>
          <p:nvPr/>
        </p:nvSpPr>
        <p:spPr>
          <a:xfrm>
            <a:off x="1905000" y="95251"/>
            <a:ext cx="7620000" cy="461665"/>
          </a:xfrm>
          <a:prstGeom prst="rect">
            <a:avLst/>
          </a:prstGeom>
        </p:spPr>
        <p:txBody>
          <a:bodyPr lIns="91440" tIns="45720" rIns="91440" bIns="45720" rtlCol="0">
            <a:spAutoFit/>
          </a:bodyPr>
          <a:lstStyle/>
          <a:p>
            <a:pPr algn="ctr" fontAlgn="base"/>
            <a:r>
              <a:rPr sz="2400">
                <a:solidFill>
                  <a:srgbClr val="333333"/>
                </a:solidFill>
                <a:latin typeface="Calibri"/>
              </a:rPr>
              <a:t> </a:t>
            </a:r>
          </a:p>
        </p:txBody>
      </p:sp>
      <p:sp>
        <p:nvSpPr>
          <p:cNvPr id="4" name="TextBox 3"/>
          <p:cNvSpPr txBox="1"/>
          <p:nvPr/>
        </p:nvSpPr>
        <p:spPr>
          <a:xfrm>
            <a:off x="2289173" y="6158307"/>
            <a:ext cx="7235827" cy="523220"/>
          </a:xfrm>
          <a:prstGeom prst="rect">
            <a:avLst/>
          </a:prstGeom>
          <a:noFill/>
        </p:spPr>
        <p:txBody>
          <a:bodyPr wrap="none" rtlCol="0">
            <a:spAutoFit/>
          </a:bodyPr>
          <a:lstStyle/>
          <a:p>
            <a:r>
              <a:rPr lang="en-US" sz="2800" dirty="0"/>
              <a:t>U6 Is Now in a more or less normal range – </a:t>
            </a:r>
            <a:r>
              <a:rPr lang="en-US" sz="2800" dirty="0" smtClean="0"/>
              <a:t>8.0%</a:t>
            </a:r>
            <a:endParaRPr lang="en-US" sz="2800" dirty="0"/>
          </a:p>
        </p:txBody>
      </p:sp>
      <p:pic>
        <p:nvPicPr>
          <p:cNvPr id="5" name="FRED Graph Chart" descr="FRED Graph">
            <a:hlinkClick r:id="rId3" tooltip="View this chart in your browser. "/>
          </p:cNvPr>
          <p:cNvPicPr>
            <a:picLocks noChangeAspect="1"/>
          </p:cNvPicPr>
          <p:nvPr/>
        </p:nvPicPr>
        <p:blipFill>
          <a:blip r:embed="rId4"/>
          <a:stretch>
            <a:fillRect/>
          </a:stretch>
        </p:blipFill>
        <p:spPr>
          <a:xfrm>
            <a:off x="1905000" y="326083"/>
            <a:ext cx="8191500" cy="5524500"/>
          </a:xfrm>
          <a:prstGeom prst="rect">
            <a:avLst/>
          </a:prstGeom>
        </p:spPr>
      </p:pic>
    </p:spTree>
    <p:extLst>
      <p:ext uri="{BB962C8B-B14F-4D97-AF65-F5344CB8AC3E}">
        <p14:creationId xmlns:p14="http://schemas.microsoft.com/office/powerpoint/2010/main" val="4269914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4376" y="6327856"/>
            <a:ext cx="9417065" cy="523220"/>
          </a:xfrm>
          <a:prstGeom prst="rect">
            <a:avLst/>
          </a:prstGeom>
          <a:noFill/>
        </p:spPr>
        <p:txBody>
          <a:bodyPr wrap="none" rtlCol="0">
            <a:spAutoFit/>
          </a:bodyPr>
          <a:lstStyle/>
          <a:p>
            <a:r>
              <a:rPr lang="en-US" sz="2800" dirty="0"/>
              <a:t>Industrial Production Still Not Convincingly Above Previous Peak</a:t>
            </a:r>
          </a:p>
        </p:txBody>
      </p:sp>
      <p:pic>
        <p:nvPicPr>
          <p:cNvPr id="4" name="Picture 3"/>
          <p:cNvPicPr>
            <a:picLocks noChangeAspect="1"/>
          </p:cNvPicPr>
          <p:nvPr/>
        </p:nvPicPr>
        <p:blipFill>
          <a:blip r:embed="rId2"/>
          <a:stretch>
            <a:fillRect/>
          </a:stretch>
        </p:blipFill>
        <p:spPr>
          <a:xfrm>
            <a:off x="1735493" y="334856"/>
            <a:ext cx="8316686" cy="5755362"/>
          </a:xfrm>
          <a:prstGeom prst="rect">
            <a:avLst/>
          </a:prstGeom>
        </p:spPr>
      </p:pic>
    </p:spTree>
    <p:extLst>
      <p:ext uri="{BB962C8B-B14F-4D97-AF65-F5344CB8AC3E}">
        <p14:creationId xmlns:p14="http://schemas.microsoft.com/office/powerpoint/2010/main" val="1218372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4024" y="5627577"/>
            <a:ext cx="11495583" cy="954107"/>
          </a:xfrm>
          <a:prstGeom prst="rect">
            <a:avLst/>
          </a:prstGeom>
          <a:noFill/>
        </p:spPr>
        <p:txBody>
          <a:bodyPr wrap="none" rtlCol="0">
            <a:spAutoFit/>
          </a:bodyPr>
          <a:lstStyle/>
          <a:p>
            <a:r>
              <a:rPr lang="en-US" sz="2800" dirty="0"/>
              <a:t>Capacity Utilization Still in Mid 70’s Range (With this CU why would we expect</a:t>
            </a:r>
          </a:p>
          <a:p>
            <a:r>
              <a:rPr lang="en-US" sz="2800" dirty="0"/>
              <a:t> 	companies to invest overseas cash if we gave them a tax holiday?)</a:t>
            </a:r>
          </a:p>
        </p:txBody>
      </p:sp>
      <p:pic>
        <p:nvPicPr>
          <p:cNvPr id="4" name="Picture 3"/>
          <p:cNvPicPr>
            <a:picLocks noChangeAspect="1"/>
          </p:cNvPicPr>
          <p:nvPr/>
        </p:nvPicPr>
        <p:blipFill>
          <a:blip r:embed="rId2"/>
          <a:stretch>
            <a:fillRect/>
          </a:stretch>
        </p:blipFill>
        <p:spPr>
          <a:xfrm>
            <a:off x="2069978" y="273698"/>
            <a:ext cx="7832913" cy="5270067"/>
          </a:xfrm>
          <a:prstGeom prst="rect">
            <a:avLst/>
          </a:prstGeom>
        </p:spPr>
      </p:pic>
    </p:spTree>
    <p:extLst>
      <p:ext uri="{BB962C8B-B14F-4D97-AF65-F5344CB8AC3E}">
        <p14:creationId xmlns:p14="http://schemas.microsoft.com/office/powerpoint/2010/main" val="4220176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6649" y="6230650"/>
            <a:ext cx="6855082" cy="523220"/>
          </a:xfrm>
          <a:prstGeom prst="rect">
            <a:avLst/>
          </a:prstGeom>
          <a:noFill/>
        </p:spPr>
        <p:txBody>
          <a:bodyPr wrap="none" rtlCol="0">
            <a:spAutoFit/>
          </a:bodyPr>
          <a:lstStyle/>
          <a:p>
            <a:r>
              <a:rPr lang="en-US" sz="2800" dirty="0"/>
              <a:t>Household Debt Still at Historically Low Levels</a:t>
            </a:r>
          </a:p>
        </p:txBody>
      </p:sp>
      <p:pic>
        <p:nvPicPr>
          <p:cNvPr id="4" name="FRED Graph Chart" descr="FRED Graph">
            <a:hlinkClick r:id="rId2" tooltip="View this chart in your browser. "/>
            <a:extLst>
              <a:ext uri="{FF2B5EF4-FFF2-40B4-BE49-F238E27FC236}">
                <a16:creationId xmlns="" xmlns:a16="http://schemas.microsoft.com/office/drawing/2014/main" id="{2E8920BB-3C66-4CCB-8061-1CA82A4006BB}"/>
              </a:ext>
            </a:extLst>
          </p:cNvPr>
          <p:cNvPicPr>
            <a:picLocks noChangeAspect="1"/>
          </p:cNvPicPr>
          <p:nvPr/>
        </p:nvPicPr>
        <p:blipFill>
          <a:blip r:embed="rId3"/>
          <a:stretch>
            <a:fillRect/>
          </a:stretch>
        </p:blipFill>
        <p:spPr>
          <a:xfrm>
            <a:off x="1724828" y="446413"/>
            <a:ext cx="8191500" cy="5524500"/>
          </a:xfrm>
          <a:prstGeom prst="rect">
            <a:avLst/>
          </a:prstGeom>
        </p:spPr>
      </p:pic>
    </p:spTree>
    <p:extLst>
      <p:ext uri="{BB962C8B-B14F-4D97-AF65-F5344CB8AC3E}">
        <p14:creationId xmlns:p14="http://schemas.microsoft.com/office/powerpoint/2010/main" val="740231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3504" y="5738220"/>
            <a:ext cx="7474931" cy="954107"/>
          </a:xfrm>
          <a:prstGeom prst="rect">
            <a:avLst/>
          </a:prstGeom>
          <a:noFill/>
        </p:spPr>
        <p:txBody>
          <a:bodyPr wrap="none" rtlCol="0">
            <a:spAutoFit/>
          </a:bodyPr>
          <a:lstStyle/>
          <a:p>
            <a:r>
              <a:rPr lang="en-US" sz="2800" dirty="0"/>
              <a:t>Retail Sales Continue to Rise even if unspectacular</a:t>
            </a:r>
          </a:p>
          <a:p>
            <a:r>
              <a:rPr lang="en-US" sz="2800" dirty="0"/>
              <a:t>	    (Remember, this is 70% of GDP)</a:t>
            </a:r>
          </a:p>
        </p:txBody>
      </p:sp>
      <p:pic>
        <p:nvPicPr>
          <p:cNvPr id="5" name="FRED Graph Chart" descr="FRED Graph">
            <a:hlinkClick r:id="rId2" tooltip="View this chart in your browser. "/>
            <a:extLst>
              <a:ext uri="{FF2B5EF4-FFF2-40B4-BE49-F238E27FC236}">
                <a16:creationId xmlns="" xmlns:a16="http://schemas.microsoft.com/office/drawing/2014/main" id="{E63918FD-7E49-404F-9851-5C2999E74291}"/>
              </a:ext>
            </a:extLst>
          </p:cNvPr>
          <p:cNvPicPr>
            <a:picLocks noChangeAspect="1"/>
          </p:cNvPicPr>
          <p:nvPr/>
        </p:nvPicPr>
        <p:blipFill>
          <a:blip r:embed="rId3"/>
          <a:stretch>
            <a:fillRect/>
          </a:stretch>
        </p:blipFill>
        <p:spPr>
          <a:xfrm>
            <a:off x="1864375" y="0"/>
            <a:ext cx="8191500" cy="5524500"/>
          </a:xfrm>
          <a:prstGeom prst="rect">
            <a:avLst/>
          </a:prstGeom>
        </p:spPr>
      </p:pic>
    </p:spTree>
    <p:extLst>
      <p:ext uri="{BB962C8B-B14F-4D97-AF65-F5344CB8AC3E}">
        <p14:creationId xmlns:p14="http://schemas.microsoft.com/office/powerpoint/2010/main" val="935058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896" y="304130"/>
            <a:ext cx="7910562" cy="5403799"/>
          </a:xfrm>
          <a:prstGeom prst="rect">
            <a:avLst/>
          </a:prstGeom>
        </p:spPr>
      </p:pic>
      <p:sp>
        <p:nvSpPr>
          <p:cNvPr id="3" name="TextBox 2"/>
          <p:cNvSpPr txBox="1"/>
          <p:nvPr/>
        </p:nvSpPr>
        <p:spPr>
          <a:xfrm>
            <a:off x="452487" y="5844619"/>
            <a:ext cx="10845020" cy="646331"/>
          </a:xfrm>
          <a:prstGeom prst="rect">
            <a:avLst/>
          </a:prstGeom>
          <a:noFill/>
        </p:spPr>
        <p:txBody>
          <a:bodyPr wrap="none" rtlCol="0">
            <a:spAutoFit/>
          </a:bodyPr>
          <a:lstStyle/>
          <a:p>
            <a:r>
              <a:rPr lang="en-US" dirty="0"/>
              <a:t>Looking at the Chicago Fed’s Index of National Economic Activity we can see the sharp drop in the recession of ’09</a:t>
            </a:r>
          </a:p>
          <a:p>
            <a:r>
              <a:rPr lang="en-US" dirty="0"/>
              <a:t>			 but not much of a </a:t>
            </a:r>
            <a:r>
              <a:rPr lang="en-US" dirty="0" err="1"/>
              <a:t>bounceback</a:t>
            </a:r>
            <a:r>
              <a:rPr lang="en-US" dirty="0"/>
              <a:t> – more of a return to trend</a:t>
            </a:r>
          </a:p>
        </p:txBody>
      </p:sp>
    </p:spTree>
    <p:extLst>
      <p:ext uri="{BB962C8B-B14F-4D97-AF65-F5344CB8AC3E}">
        <p14:creationId xmlns:p14="http://schemas.microsoft.com/office/powerpoint/2010/main" val="3719341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881" y="304120"/>
            <a:ext cx="8740645" cy="5829830"/>
          </a:xfrm>
          <a:prstGeom prst="rect">
            <a:avLst/>
          </a:prstGeom>
        </p:spPr>
      </p:pic>
      <p:sp>
        <p:nvSpPr>
          <p:cNvPr id="2" name="TextBox 1"/>
          <p:cNvSpPr txBox="1"/>
          <p:nvPr/>
        </p:nvSpPr>
        <p:spPr>
          <a:xfrm>
            <a:off x="1723053" y="6195526"/>
            <a:ext cx="9002786" cy="523220"/>
          </a:xfrm>
          <a:prstGeom prst="rect">
            <a:avLst/>
          </a:prstGeom>
          <a:noFill/>
        </p:spPr>
        <p:txBody>
          <a:bodyPr wrap="none" rtlCol="0">
            <a:spAutoFit/>
          </a:bodyPr>
          <a:lstStyle/>
          <a:p>
            <a:r>
              <a:rPr lang="en-US" sz="2800" dirty="0" smtClean="0"/>
              <a:t>Definitely looks like the labor market is starting to get tighter</a:t>
            </a:r>
            <a:endParaRPr lang="en-US" sz="2800" dirty="0"/>
          </a:p>
        </p:txBody>
      </p:sp>
    </p:spTree>
    <p:extLst>
      <p:ext uri="{BB962C8B-B14F-4D97-AF65-F5344CB8AC3E}">
        <p14:creationId xmlns:p14="http://schemas.microsoft.com/office/powerpoint/2010/main" val="1673779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928" y="6033119"/>
            <a:ext cx="11352788" cy="461665"/>
          </a:xfrm>
          <a:prstGeom prst="rect">
            <a:avLst/>
          </a:prstGeom>
          <a:noFill/>
        </p:spPr>
        <p:txBody>
          <a:bodyPr wrap="none" rtlCol="0">
            <a:spAutoFit/>
          </a:bodyPr>
          <a:lstStyle/>
          <a:p>
            <a:pPr algn="ctr"/>
            <a:r>
              <a:rPr lang="en-US" sz="2400" dirty="0"/>
              <a:t>Wage Inflation Starting to Pick Up:  Not necessarily a bad thing, depending who you are…..</a:t>
            </a:r>
          </a:p>
        </p:txBody>
      </p:sp>
      <p:pic>
        <p:nvPicPr>
          <p:cNvPr id="4" name="Picture 3"/>
          <p:cNvPicPr>
            <a:picLocks noChangeAspect="1"/>
          </p:cNvPicPr>
          <p:nvPr/>
        </p:nvPicPr>
        <p:blipFill>
          <a:blip r:embed="rId2"/>
          <a:stretch>
            <a:fillRect/>
          </a:stretch>
        </p:blipFill>
        <p:spPr>
          <a:xfrm>
            <a:off x="1944032" y="329682"/>
            <a:ext cx="8176572" cy="5554146"/>
          </a:xfrm>
          <a:prstGeom prst="rect">
            <a:avLst/>
          </a:prstGeom>
        </p:spPr>
      </p:pic>
    </p:spTree>
    <p:extLst>
      <p:ext uri="{BB962C8B-B14F-4D97-AF65-F5344CB8AC3E}">
        <p14:creationId xmlns:p14="http://schemas.microsoft.com/office/powerpoint/2010/main" val="3192766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834" y="553997"/>
            <a:ext cx="7498699" cy="5257627"/>
          </a:xfrm>
          <a:prstGeom prst="rect">
            <a:avLst/>
          </a:prstGeom>
        </p:spPr>
      </p:pic>
      <p:sp>
        <p:nvSpPr>
          <p:cNvPr id="3" name="TextBox 2"/>
          <p:cNvSpPr txBox="1"/>
          <p:nvPr/>
        </p:nvSpPr>
        <p:spPr>
          <a:xfrm>
            <a:off x="146090" y="6023728"/>
            <a:ext cx="12014186" cy="461665"/>
          </a:xfrm>
          <a:prstGeom prst="rect">
            <a:avLst/>
          </a:prstGeom>
          <a:noFill/>
        </p:spPr>
        <p:txBody>
          <a:bodyPr wrap="none" rtlCol="0">
            <a:spAutoFit/>
          </a:bodyPr>
          <a:lstStyle/>
          <a:p>
            <a:r>
              <a:rPr lang="en-US" sz="2400" dirty="0"/>
              <a:t>The Fed’s favorite measure is the green line (Core PCE) but most measures still under 2% target</a:t>
            </a:r>
          </a:p>
        </p:txBody>
      </p:sp>
    </p:spTree>
    <p:extLst>
      <p:ext uri="{BB962C8B-B14F-4D97-AF65-F5344CB8AC3E}">
        <p14:creationId xmlns:p14="http://schemas.microsoft.com/office/powerpoint/2010/main" val="2395896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Grading My Predictions from Last Year</a:t>
            </a:r>
          </a:p>
        </p:txBody>
      </p:sp>
      <p:sp>
        <p:nvSpPr>
          <p:cNvPr id="3" name="Content Placeholder 2"/>
          <p:cNvSpPr>
            <a:spLocks noGrp="1"/>
          </p:cNvSpPr>
          <p:nvPr>
            <p:ph idx="1"/>
          </p:nvPr>
        </p:nvSpPr>
        <p:spPr/>
        <p:txBody>
          <a:bodyPr/>
          <a:lstStyle/>
          <a:p>
            <a:r>
              <a:rPr lang="en-US" dirty="0"/>
              <a:t>Most economists are taught to avoid naming both a number and a date</a:t>
            </a:r>
          </a:p>
          <a:p>
            <a:endParaRPr lang="en-US" dirty="0"/>
          </a:p>
          <a:p>
            <a:r>
              <a:rPr lang="en-US" dirty="0"/>
              <a:t>I do it anyway every year and post the results on my website</a:t>
            </a:r>
          </a:p>
          <a:p>
            <a:endParaRPr lang="en-US" dirty="0"/>
          </a:p>
          <a:p>
            <a:r>
              <a:rPr lang="en-US" dirty="0"/>
              <a:t>How did I do last time?</a:t>
            </a:r>
          </a:p>
          <a:p>
            <a:endParaRPr lang="en-US" dirty="0"/>
          </a:p>
          <a:p>
            <a:r>
              <a:rPr lang="en-US" dirty="0"/>
              <a:t>Remember, last year I made the predictions only a </a:t>
            </a:r>
            <a:r>
              <a:rPr lang="en-US" dirty="0" smtClean="0"/>
              <a:t>short time </a:t>
            </a:r>
            <a:r>
              <a:rPr lang="en-US" dirty="0"/>
              <a:t>after the totally unexpected results of the 2016 election</a:t>
            </a:r>
          </a:p>
        </p:txBody>
      </p:sp>
    </p:spTree>
    <p:extLst>
      <p:ext uri="{BB962C8B-B14F-4D97-AF65-F5344CB8AC3E}">
        <p14:creationId xmlns:p14="http://schemas.microsoft.com/office/powerpoint/2010/main" val="396604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Housing Market</a:t>
            </a:r>
          </a:p>
        </p:txBody>
      </p:sp>
      <p:sp>
        <p:nvSpPr>
          <p:cNvPr id="3" name="Content Placeholder 2"/>
          <p:cNvSpPr>
            <a:spLocks noGrp="1"/>
          </p:cNvSpPr>
          <p:nvPr>
            <p:ph idx="1"/>
          </p:nvPr>
        </p:nvSpPr>
        <p:spPr/>
        <p:txBody>
          <a:bodyPr/>
          <a:lstStyle/>
          <a:p>
            <a:r>
              <a:rPr lang="en-US" dirty="0"/>
              <a:t>Nominal house prices now more or less up to previous peak (still just a little short in the most bubbly pre-crash markets)</a:t>
            </a:r>
          </a:p>
          <a:p>
            <a:endParaRPr lang="en-US" dirty="0"/>
          </a:p>
          <a:p>
            <a:r>
              <a:rPr lang="en-US" dirty="0"/>
              <a:t>Real prices look OK compared to historical levels</a:t>
            </a:r>
          </a:p>
          <a:p>
            <a:endParaRPr lang="en-US" dirty="0"/>
          </a:p>
          <a:p>
            <a:r>
              <a:rPr lang="en-US" dirty="0"/>
              <a:t>Price/Rent ratio maybe a little high but not too much – New Normal?</a:t>
            </a:r>
          </a:p>
          <a:p>
            <a:endParaRPr lang="en-US" dirty="0"/>
          </a:p>
          <a:p>
            <a:r>
              <a:rPr lang="en-US" dirty="0"/>
              <a:t>New Home Sales now back up to a healthy range – This is what gives a boost to GDP</a:t>
            </a:r>
          </a:p>
          <a:p>
            <a:endParaRPr lang="en-US" dirty="0"/>
          </a:p>
        </p:txBody>
      </p:sp>
    </p:spTree>
    <p:extLst>
      <p:ext uri="{BB962C8B-B14F-4D97-AF65-F5344CB8AC3E}">
        <p14:creationId xmlns:p14="http://schemas.microsoft.com/office/powerpoint/2010/main" val="3541719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165" y="721052"/>
            <a:ext cx="8308869" cy="5599619"/>
          </a:xfrm>
          <a:prstGeom prst="rect">
            <a:avLst/>
          </a:prstGeom>
        </p:spPr>
      </p:pic>
    </p:spTree>
    <p:extLst>
      <p:ext uri="{BB962C8B-B14F-4D97-AF65-F5344CB8AC3E}">
        <p14:creationId xmlns:p14="http://schemas.microsoft.com/office/powerpoint/2010/main" val="3539586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348" y="395926"/>
            <a:ext cx="7871260" cy="5684799"/>
          </a:xfrm>
          <a:prstGeom prst="rect">
            <a:avLst/>
          </a:prstGeom>
        </p:spPr>
      </p:pic>
    </p:spTree>
    <p:extLst>
      <p:ext uri="{BB962C8B-B14F-4D97-AF65-F5344CB8AC3E}">
        <p14:creationId xmlns:p14="http://schemas.microsoft.com/office/powerpoint/2010/main" val="3165023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386" y="276616"/>
            <a:ext cx="8436989" cy="6124567"/>
          </a:xfrm>
          <a:prstGeom prst="rect">
            <a:avLst/>
          </a:prstGeom>
        </p:spPr>
      </p:pic>
    </p:spTree>
    <p:extLst>
      <p:ext uri="{BB962C8B-B14F-4D97-AF65-F5344CB8AC3E}">
        <p14:creationId xmlns:p14="http://schemas.microsoft.com/office/powerpoint/2010/main" val="4061041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543" y="440935"/>
            <a:ext cx="8174021" cy="5582449"/>
          </a:xfrm>
          <a:prstGeom prst="rect">
            <a:avLst/>
          </a:prstGeom>
        </p:spPr>
      </p:pic>
    </p:spTree>
    <p:extLst>
      <p:ext uri="{BB962C8B-B14F-4D97-AF65-F5344CB8AC3E}">
        <p14:creationId xmlns:p14="http://schemas.microsoft.com/office/powerpoint/2010/main" val="2109371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3612" y="747712"/>
            <a:ext cx="7724775" cy="5362575"/>
          </a:xfrm>
          <a:prstGeom prst="rect">
            <a:avLst/>
          </a:prstGeom>
        </p:spPr>
      </p:pic>
    </p:spTree>
    <p:extLst>
      <p:ext uri="{BB962C8B-B14F-4D97-AF65-F5344CB8AC3E}">
        <p14:creationId xmlns:p14="http://schemas.microsoft.com/office/powerpoint/2010/main" val="2451903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337" y="252412"/>
            <a:ext cx="9839325" cy="6353175"/>
          </a:xfrm>
          <a:prstGeom prst="rect">
            <a:avLst/>
          </a:prstGeom>
        </p:spPr>
      </p:pic>
    </p:spTree>
    <p:extLst>
      <p:ext uri="{BB962C8B-B14F-4D97-AF65-F5344CB8AC3E}">
        <p14:creationId xmlns:p14="http://schemas.microsoft.com/office/powerpoint/2010/main" val="4249451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Current Policy Stance – Monetary Policy</a:t>
            </a:r>
          </a:p>
        </p:txBody>
      </p:sp>
      <p:sp>
        <p:nvSpPr>
          <p:cNvPr id="3" name="Content Placeholder 2"/>
          <p:cNvSpPr>
            <a:spLocks noGrp="1"/>
          </p:cNvSpPr>
          <p:nvPr>
            <p:ph idx="1"/>
          </p:nvPr>
        </p:nvSpPr>
        <p:spPr/>
        <p:txBody>
          <a:bodyPr>
            <a:normAutofit fontScale="77500" lnSpcReduction="20000"/>
          </a:bodyPr>
          <a:lstStyle/>
          <a:p>
            <a:r>
              <a:rPr lang="en-US" sz="3300" dirty="0"/>
              <a:t>Fed has raised interest rates another quarter point </a:t>
            </a:r>
            <a:r>
              <a:rPr lang="en-US" sz="3300" dirty="0" smtClean="0"/>
              <a:t>three times in 2017</a:t>
            </a:r>
          </a:p>
          <a:p>
            <a:endParaRPr lang="en-US" dirty="0"/>
          </a:p>
          <a:p>
            <a:r>
              <a:rPr lang="en-US" sz="3600" dirty="0"/>
              <a:t>Their favorite inflation measure is still below 2% target</a:t>
            </a:r>
          </a:p>
          <a:p>
            <a:pPr lvl="1"/>
            <a:r>
              <a:rPr lang="en-US" dirty="0"/>
              <a:t>But wage growth above that</a:t>
            </a:r>
          </a:p>
          <a:p>
            <a:endParaRPr lang="en-US" dirty="0"/>
          </a:p>
          <a:p>
            <a:r>
              <a:rPr lang="en-US" sz="3600" dirty="0"/>
              <a:t>Unemployment figures now </a:t>
            </a:r>
            <a:r>
              <a:rPr lang="en-US" sz="3600" u="sng" dirty="0"/>
              <a:t>very</a:t>
            </a:r>
            <a:r>
              <a:rPr lang="en-US" sz="3600" dirty="0"/>
              <a:t> low</a:t>
            </a:r>
          </a:p>
          <a:p>
            <a:endParaRPr lang="en-US" dirty="0"/>
          </a:p>
          <a:p>
            <a:r>
              <a:rPr lang="en-US" sz="3600" dirty="0"/>
              <a:t>A continued rising trend in interest rates will keep the dollar </a:t>
            </a:r>
            <a:r>
              <a:rPr lang="en-US" sz="3600" dirty="0" smtClean="0"/>
              <a:t>from falling too far against other major currencies</a:t>
            </a:r>
          </a:p>
          <a:p>
            <a:endParaRPr lang="en-US" dirty="0"/>
          </a:p>
          <a:p>
            <a:r>
              <a:rPr lang="en-US" sz="3600" dirty="0" smtClean="0"/>
              <a:t>This </a:t>
            </a:r>
            <a:r>
              <a:rPr lang="en-US" sz="3600" dirty="0"/>
              <a:t>will help keep inflation down</a:t>
            </a:r>
          </a:p>
          <a:p>
            <a:pPr lvl="1"/>
            <a:r>
              <a:rPr lang="en-US" dirty="0"/>
              <a:t>Commodity prices too</a:t>
            </a:r>
          </a:p>
        </p:txBody>
      </p:sp>
    </p:spTree>
    <p:extLst>
      <p:ext uri="{BB962C8B-B14F-4D97-AF65-F5344CB8AC3E}">
        <p14:creationId xmlns:p14="http://schemas.microsoft.com/office/powerpoint/2010/main" val="3514242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Janet Yellen on Future Inflation</a:t>
            </a:r>
          </a:p>
        </p:txBody>
      </p:sp>
      <p:sp>
        <p:nvSpPr>
          <p:cNvPr id="3" name="Content Placeholder 2"/>
          <p:cNvSpPr>
            <a:spLocks noGrp="1"/>
          </p:cNvSpPr>
          <p:nvPr>
            <p:ph idx="1"/>
          </p:nvPr>
        </p:nvSpPr>
        <p:spPr/>
        <p:txBody>
          <a:bodyPr>
            <a:normAutofit fontScale="85000" lnSpcReduction="20000"/>
          </a:bodyPr>
          <a:lstStyle/>
          <a:p>
            <a:r>
              <a:rPr lang="en-US" dirty="0"/>
              <a:t>“I expect inflation to move higher next year. Most of my colleagues on the FOMC agree. In the latest Summary of Economic Projections, my colleagues and I project inflation to move higher next year and to reach 2 percent by 2019.”</a:t>
            </a:r>
          </a:p>
          <a:p>
            <a:endParaRPr lang="en-US" dirty="0"/>
          </a:p>
          <a:p>
            <a:r>
              <a:rPr lang="en-US" dirty="0"/>
              <a:t>Wage trends support this view</a:t>
            </a:r>
          </a:p>
          <a:p>
            <a:endParaRPr lang="en-US" dirty="0"/>
          </a:p>
          <a:p>
            <a:r>
              <a:rPr lang="en-US" dirty="0"/>
              <a:t>However, the failure to pass an infrastructure bill or any substantial  </a:t>
            </a:r>
            <a:r>
              <a:rPr lang="en-US" dirty="0" smtClean="0"/>
              <a:t>fiscal stimulus (tax </a:t>
            </a:r>
            <a:r>
              <a:rPr lang="en-US" dirty="0"/>
              <a:t>cut </a:t>
            </a:r>
            <a:r>
              <a:rPr lang="en-US" dirty="0" smtClean="0"/>
              <a:t>notwithstanding) suggests </a:t>
            </a:r>
            <a:r>
              <a:rPr lang="en-US" dirty="0"/>
              <a:t>that inflationary pressures won’t be too high</a:t>
            </a:r>
          </a:p>
          <a:p>
            <a:endParaRPr lang="en-US" dirty="0"/>
          </a:p>
          <a:p>
            <a:r>
              <a:rPr lang="en-US" dirty="0"/>
              <a:t>And the “</a:t>
            </a:r>
            <a:r>
              <a:rPr lang="en-US" dirty="0" err="1"/>
              <a:t>emratio</a:t>
            </a:r>
            <a:r>
              <a:rPr lang="en-US" dirty="0"/>
              <a:t>” still isn’t anywhere near previous peak – Do we </a:t>
            </a:r>
            <a:r>
              <a:rPr lang="en-US" u="sng" dirty="0" smtClean="0"/>
              <a:t>still</a:t>
            </a:r>
            <a:r>
              <a:rPr lang="en-US" dirty="0" smtClean="0"/>
              <a:t> have </a:t>
            </a:r>
            <a:r>
              <a:rPr lang="en-US" dirty="0"/>
              <a:t>hidden slack in the labor market?</a:t>
            </a:r>
            <a:br>
              <a:rPr lang="en-US" dirty="0"/>
            </a:br>
            <a:endParaRPr lang="en-US" dirty="0"/>
          </a:p>
        </p:txBody>
      </p:sp>
    </p:spTree>
    <p:extLst>
      <p:ext uri="{BB962C8B-B14F-4D97-AF65-F5344CB8AC3E}">
        <p14:creationId xmlns:p14="http://schemas.microsoft.com/office/powerpoint/2010/main" val="3359448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1745727" y="222388"/>
            <a:ext cx="8191500" cy="5524500"/>
          </a:xfrm>
          <a:prstGeom prst="rect">
            <a:avLst/>
          </a:prstGeom>
        </p:spPr>
      </p:pic>
      <p:sp>
        <p:nvSpPr>
          <p:cNvPr id="2" name="TextBox 1"/>
          <p:cNvSpPr txBox="1"/>
          <p:nvPr/>
        </p:nvSpPr>
        <p:spPr>
          <a:xfrm>
            <a:off x="1905000" y="95251"/>
            <a:ext cx="7620000" cy="461665"/>
          </a:xfrm>
          <a:prstGeom prst="rect">
            <a:avLst/>
          </a:prstGeom>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p:cNvSpPr txBox="1"/>
          <p:nvPr/>
        </p:nvSpPr>
        <p:spPr>
          <a:xfrm>
            <a:off x="1989140" y="5935202"/>
            <a:ext cx="7704673" cy="923330"/>
          </a:xfrm>
          <a:prstGeom prst="rect">
            <a:avLst/>
          </a:prstGeom>
          <a:noFill/>
        </p:spPr>
        <p:txBody>
          <a:bodyPr wrap="none" rtlCol="0">
            <a:spAutoFit/>
          </a:bodyPr>
          <a:lstStyle/>
          <a:p>
            <a:r>
              <a:rPr lang="en-US" dirty="0"/>
              <a:t>Broadest measure of employment still trending up but well below previous peak</a:t>
            </a:r>
          </a:p>
          <a:p>
            <a:pPr algn="ctr"/>
            <a:r>
              <a:rPr lang="en-US" dirty="0"/>
              <a:t> even with overall unemployment at 4.1%</a:t>
            </a:r>
          </a:p>
          <a:p>
            <a:endParaRPr lang="en-US" dirty="0"/>
          </a:p>
        </p:txBody>
      </p:sp>
    </p:spTree>
    <p:extLst>
      <p:ext uri="{BB962C8B-B14F-4D97-AF65-F5344CB8AC3E}">
        <p14:creationId xmlns:p14="http://schemas.microsoft.com/office/powerpoint/2010/main" val="4125107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GDP</a:t>
            </a:r>
          </a:p>
        </p:txBody>
      </p:sp>
      <p:sp>
        <p:nvSpPr>
          <p:cNvPr id="4" name="TextBox 3"/>
          <p:cNvSpPr txBox="1"/>
          <p:nvPr/>
        </p:nvSpPr>
        <p:spPr>
          <a:xfrm>
            <a:off x="1866573" y="6038461"/>
            <a:ext cx="8458854" cy="461665"/>
          </a:xfrm>
          <a:prstGeom prst="rect">
            <a:avLst/>
          </a:prstGeom>
          <a:noFill/>
        </p:spPr>
        <p:txBody>
          <a:bodyPr wrap="none" rtlCol="0">
            <a:spAutoFit/>
          </a:bodyPr>
          <a:lstStyle/>
          <a:p>
            <a:r>
              <a:rPr lang="en-US" sz="2400" dirty="0"/>
              <a:t>Prediction was “around 3%” – Q1 not up to that but Q2 </a:t>
            </a:r>
            <a:r>
              <a:rPr lang="en-US" sz="2400" dirty="0" smtClean="0"/>
              <a:t>&amp; Q3 were</a:t>
            </a:r>
            <a:endParaRPr lang="en-US" sz="2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5011" y="1377756"/>
            <a:ext cx="10098789" cy="4351338"/>
          </a:xfrm>
        </p:spPr>
      </p:pic>
    </p:spTree>
    <p:extLst>
      <p:ext uri="{BB962C8B-B14F-4D97-AF65-F5344CB8AC3E}">
        <p14:creationId xmlns:p14="http://schemas.microsoft.com/office/powerpoint/2010/main" val="731442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Trump and the Fed’s New Members</a:t>
            </a:r>
          </a:p>
        </p:txBody>
      </p:sp>
      <p:sp>
        <p:nvSpPr>
          <p:cNvPr id="3" name="Content Placeholder 2"/>
          <p:cNvSpPr>
            <a:spLocks noGrp="1"/>
          </p:cNvSpPr>
          <p:nvPr>
            <p:ph idx="1"/>
          </p:nvPr>
        </p:nvSpPr>
        <p:spPr/>
        <p:txBody>
          <a:bodyPr/>
          <a:lstStyle/>
          <a:p>
            <a:r>
              <a:rPr lang="en-US" dirty="0"/>
              <a:t>We </a:t>
            </a:r>
            <a:r>
              <a:rPr lang="en-US" b="1" u="sng" dirty="0"/>
              <a:t>really</a:t>
            </a:r>
            <a:r>
              <a:rPr lang="en-US" dirty="0"/>
              <a:t> want competence and not politics in these jobs, especially the Chair</a:t>
            </a:r>
          </a:p>
          <a:p>
            <a:endParaRPr lang="en-US" dirty="0"/>
          </a:p>
          <a:p>
            <a:r>
              <a:rPr lang="en-US" dirty="0"/>
              <a:t>We have had that in both Bernanke (republican appointee) and Yellen (democratic appointee)</a:t>
            </a:r>
          </a:p>
          <a:p>
            <a:endParaRPr lang="en-US" dirty="0"/>
          </a:p>
          <a:p>
            <a:r>
              <a:rPr lang="en-US" dirty="0"/>
              <a:t>Trump’s penchant for appointees who don’t believe in the mission of their agencies is downright scary in this case</a:t>
            </a:r>
          </a:p>
        </p:txBody>
      </p:sp>
    </p:spTree>
    <p:extLst>
      <p:ext uri="{BB962C8B-B14F-4D97-AF65-F5344CB8AC3E}">
        <p14:creationId xmlns:p14="http://schemas.microsoft.com/office/powerpoint/2010/main" val="1568881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Good News! Jerome Powell is a Reasonable Pick (though not an economist)</a:t>
            </a:r>
          </a:p>
        </p:txBody>
      </p:sp>
      <p:sp>
        <p:nvSpPr>
          <p:cNvPr id="3" name="Content Placeholder 2"/>
          <p:cNvSpPr>
            <a:spLocks noGrp="1"/>
          </p:cNvSpPr>
          <p:nvPr>
            <p:ph idx="1"/>
          </p:nvPr>
        </p:nvSpPr>
        <p:spPr/>
        <p:txBody>
          <a:bodyPr>
            <a:normAutofit lnSpcReduction="10000"/>
          </a:bodyPr>
          <a:lstStyle/>
          <a:p>
            <a:r>
              <a:rPr lang="en-US" dirty="0"/>
              <a:t>Reappointing Janet Yellen would have been a very reassuring move</a:t>
            </a:r>
          </a:p>
          <a:p>
            <a:pPr lvl="1"/>
            <a:r>
              <a:rPr lang="en-US" dirty="0"/>
              <a:t>She has done a good job</a:t>
            </a:r>
          </a:p>
          <a:p>
            <a:pPr lvl="1"/>
            <a:r>
              <a:rPr lang="en-US" dirty="0"/>
              <a:t>Literally no change from Bernanke policies when she took over</a:t>
            </a:r>
          </a:p>
          <a:p>
            <a:pPr lvl="1"/>
            <a:r>
              <a:rPr lang="en-US" dirty="0"/>
              <a:t>Competent non-ideological people see the same reality</a:t>
            </a:r>
          </a:p>
          <a:p>
            <a:pPr lvl="1"/>
            <a:endParaRPr lang="en-US" dirty="0"/>
          </a:p>
          <a:p>
            <a:r>
              <a:rPr lang="en-US" dirty="0"/>
              <a:t>Appointing John Taylor would not</a:t>
            </a:r>
          </a:p>
          <a:p>
            <a:pPr lvl="1"/>
            <a:r>
              <a:rPr lang="en-US" dirty="0"/>
              <a:t>Yes he is famous as the author of the “Taylor rule”</a:t>
            </a:r>
          </a:p>
          <a:p>
            <a:pPr lvl="1"/>
            <a:r>
              <a:rPr lang="en-US" dirty="0"/>
              <a:t>He was completely and totally wrong with his inflation prediction in 2009</a:t>
            </a:r>
          </a:p>
          <a:p>
            <a:pPr lvl="1"/>
            <a:r>
              <a:rPr lang="en-US" dirty="0"/>
              <a:t>Worse, </a:t>
            </a:r>
            <a:r>
              <a:rPr lang="en-US" i="1" dirty="0"/>
              <a:t>he has refused to admit it!</a:t>
            </a:r>
          </a:p>
          <a:p>
            <a:endParaRPr lang="en-US" dirty="0"/>
          </a:p>
          <a:p>
            <a:r>
              <a:rPr lang="en-US" dirty="0"/>
              <a:t>Jerome Powell next best thing to reappointing Yellen</a:t>
            </a:r>
          </a:p>
        </p:txBody>
      </p:sp>
    </p:spTree>
    <p:extLst>
      <p:ext uri="{BB962C8B-B14F-4D97-AF65-F5344CB8AC3E}">
        <p14:creationId xmlns:p14="http://schemas.microsoft.com/office/powerpoint/2010/main" val="3858766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Jerome Powell and ????</a:t>
            </a:r>
          </a:p>
        </p:txBody>
      </p:sp>
      <p:sp>
        <p:nvSpPr>
          <p:cNvPr id="3" name="Content Placeholder 2"/>
          <p:cNvSpPr>
            <a:spLocks noGrp="1"/>
          </p:cNvSpPr>
          <p:nvPr>
            <p:ph idx="1"/>
          </p:nvPr>
        </p:nvSpPr>
        <p:spPr/>
        <p:txBody>
          <a:bodyPr>
            <a:normAutofit fontScale="92500" lnSpcReduction="20000"/>
          </a:bodyPr>
          <a:lstStyle/>
          <a:p>
            <a:endParaRPr lang="en-US" dirty="0"/>
          </a:p>
          <a:p>
            <a:r>
              <a:rPr lang="en-US" dirty="0"/>
              <a:t>Four question marks for a reason – Trump will have 4 more vacancies on the Fed Board of Governors to fill</a:t>
            </a:r>
          </a:p>
          <a:p>
            <a:pPr lvl="1"/>
            <a:r>
              <a:rPr lang="en-US" dirty="0"/>
              <a:t>Historically unprecedented</a:t>
            </a:r>
          </a:p>
          <a:p>
            <a:pPr lvl="1"/>
            <a:r>
              <a:rPr lang="en-US" dirty="0"/>
              <a:t>System designed so this kind of thing doesn’t happen</a:t>
            </a:r>
          </a:p>
          <a:p>
            <a:pPr lvl="1"/>
            <a:r>
              <a:rPr lang="en-US" dirty="0"/>
              <a:t>14 year appointments with one coming every two years but early resignations caused 5 vacancies including Chair and Vice Chair</a:t>
            </a:r>
          </a:p>
          <a:p>
            <a:r>
              <a:rPr lang="en-US" dirty="0"/>
              <a:t>Trump could cause problems if he makes ideological appointments</a:t>
            </a:r>
          </a:p>
          <a:p>
            <a:endParaRPr lang="en-US" dirty="0"/>
          </a:p>
          <a:p>
            <a:r>
              <a:rPr lang="en-US" dirty="0"/>
              <a:t>However, Trump wants low interest rates !!!!!  His appointments are thus likely to be very much in line with Yellen’s </a:t>
            </a:r>
            <a:r>
              <a:rPr lang="en-US" dirty="0" smtClean="0"/>
              <a:t>(and now Powell’s) </a:t>
            </a:r>
            <a:r>
              <a:rPr lang="en-US" dirty="0"/>
              <a:t>cautious approach to raising rates</a:t>
            </a:r>
          </a:p>
        </p:txBody>
      </p:sp>
    </p:spTree>
    <p:extLst>
      <p:ext uri="{BB962C8B-B14F-4D97-AF65-F5344CB8AC3E}">
        <p14:creationId xmlns:p14="http://schemas.microsoft.com/office/powerpoint/2010/main" val="1747245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67759" y="6334780"/>
            <a:ext cx="4274888" cy="523220"/>
          </a:xfrm>
          <a:prstGeom prst="rect">
            <a:avLst/>
          </a:prstGeom>
          <a:noFill/>
        </p:spPr>
        <p:txBody>
          <a:bodyPr wrap="none" rtlCol="0">
            <a:spAutoFit/>
          </a:bodyPr>
          <a:lstStyle/>
          <a:p>
            <a:r>
              <a:rPr lang="en-US" sz="2800" dirty="0"/>
              <a:t>Dollar remains pretty strong</a:t>
            </a:r>
          </a:p>
        </p:txBody>
      </p:sp>
      <p:pic>
        <p:nvPicPr>
          <p:cNvPr id="4" name="Picture 3"/>
          <p:cNvPicPr>
            <a:picLocks noChangeAspect="1"/>
          </p:cNvPicPr>
          <p:nvPr/>
        </p:nvPicPr>
        <p:blipFill>
          <a:blip r:embed="rId2"/>
          <a:stretch>
            <a:fillRect/>
          </a:stretch>
        </p:blipFill>
        <p:spPr>
          <a:xfrm>
            <a:off x="1721273" y="435430"/>
            <a:ext cx="8363113" cy="5722774"/>
          </a:xfrm>
          <a:prstGeom prst="rect">
            <a:avLst/>
          </a:prstGeom>
        </p:spPr>
      </p:pic>
    </p:spTree>
    <p:extLst>
      <p:ext uri="{BB962C8B-B14F-4D97-AF65-F5344CB8AC3E}">
        <p14:creationId xmlns:p14="http://schemas.microsoft.com/office/powerpoint/2010/main" val="29944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Current Policy Stance:  Fiscal Policy</a:t>
            </a:r>
          </a:p>
        </p:txBody>
      </p:sp>
      <p:sp>
        <p:nvSpPr>
          <p:cNvPr id="3" name="Content Placeholder 2"/>
          <p:cNvSpPr>
            <a:spLocks noGrp="1"/>
          </p:cNvSpPr>
          <p:nvPr>
            <p:ph idx="1"/>
          </p:nvPr>
        </p:nvSpPr>
        <p:spPr/>
        <p:txBody>
          <a:bodyPr>
            <a:normAutofit fontScale="92500" lnSpcReduction="10000"/>
          </a:bodyPr>
          <a:lstStyle/>
          <a:p>
            <a:r>
              <a:rPr lang="en-US" dirty="0"/>
              <a:t>Over past 7 years, freezing spending levels in a growing economy implies a gradual tightening in per capita terms – </a:t>
            </a:r>
          </a:p>
          <a:p>
            <a:endParaRPr lang="en-US" dirty="0"/>
          </a:p>
          <a:p>
            <a:r>
              <a:rPr lang="en-US" dirty="0"/>
              <a:t>Deficit now clearly under control</a:t>
            </a:r>
          </a:p>
          <a:p>
            <a:endParaRPr lang="en-US" dirty="0"/>
          </a:p>
          <a:p>
            <a:r>
              <a:rPr lang="en-US" dirty="0"/>
              <a:t>New spending on infrastructure or other public investment?</a:t>
            </a:r>
          </a:p>
          <a:p>
            <a:pPr lvl="1"/>
            <a:r>
              <a:rPr lang="en-US" dirty="0"/>
              <a:t>We NEED it</a:t>
            </a:r>
          </a:p>
          <a:p>
            <a:pPr lvl="1"/>
            <a:r>
              <a:rPr lang="en-US" dirty="0"/>
              <a:t>Whether we get it is a political decision</a:t>
            </a:r>
          </a:p>
          <a:p>
            <a:endParaRPr lang="en-US" dirty="0"/>
          </a:p>
          <a:p>
            <a:r>
              <a:rPr lang="en-US" dirty="0"/>
              <a:t>The above is exactly what I said a year ago</a:t>
            </a:r>
          </a:p>
          <a:p>
            <a:pPr lvl="1"/>
            <a:endParaRPr lang="en-US" dirty="0"/>
          </a:p>
        </p:txBody>
      </p:sp>
    </p:spTree>
    <p:extLst>
      <p:ext uri="{BB962C8B-B14F-4D97-AF65-F5344CB8AC3E}">
        <p14:creationId xmlns:p14="http://schemas.microsoft.com/office/powerpoint/2010/main" val="98144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Bill:  Better than Congressional Paralysis?</a:t>
            </a:r>
            <a:endParaRPr lang="en-US" dirty="0"/>
          </a:p>
        </p:txBody>
      </p:sp>
      <p:sp>
        <p:nvSpPr>
          <p:cNvPr id="3" name="Content Placeholder 2"/>
          <p:cNvSpPr>
            <a:spLocks noGrp="1"/>
          </p:cNvSpPr>
          <p:nvPr>
            <p:ph idx="1"/>
          </p:nvPr>
        </p:nvSpPr>
        <p:spPr/>
        <p:txBody>
          <a:bodyPr>
            <a:normAutofit lnSpcReduction="10000"/>
          </a:bodyPr>
          <a:lstStyle/>
          <a:p>
            <a:r>
              <a:rPr lang="en-US" dirty="0" smtClean="0"/>
              <a:t>Putting our corporate tax rate more in line with other countries is not a bad idea.  But you have to get revenue from </a:t>
            </a:r>
            <a:r>
              <a:rPr lang="en-US" u="sng" dirty="0" smtClean="0"/>
              <a:t>somewhere</a:t>
            </a:r>
            <a:endParaRPr lang="en-US" u="sng" dirty="0"/>
          </a:p>
          <a:p>
            <a:endParaRPr lang="en-US" dirty="0"/>
          </a:p>
          <a:p>
            <a:r>
              <a:rPr lang="en-US" dirty="0" smtClean="0"/>
              <a:t>Massive tax cut but money goes to corporations who already have lots of cash and rich people who won’t spend much of it</a:t>
            </a:r>
            <a:endParaRPr lang="en-US" dirty="0"/>
          </a:p>
          <a:p>
            <a:endParaRPr lang="en-US" dirty="0"/>
          </a:p>
          <a:p>
            <a:r>
              <a:rPr lang="en-US" dirty="0" smtClean="0"/>
              <a:t>SALT and mortgage interest deduction capped – Do YOU live in a high tax state?</a:t>
            </a:r>
            <a:endParaRPr lang="en-US" dirty="0"/>
          </a:p>
          <a:p>
            <a:endParaRPr lang="en-US" dirty="0"/>
          </a:p>
          <a:p>
            <a:r>
              <a:rPr lang="en-US" dirty="0" smtClean="0"/>
              <a:t>Boon for corporations with overseas cash hoards</a:t>
            </a:r>
          </a:p>
          <a:p>
            <a:endParaRPr lang="en-US" dirty="0"/>
          </a:p>
          <a:p>
            <a:endParaRPr lang="en-US" dirty="0"/>
          </a:p>
        </p:txBody>
      </p:sp>
    </p:spTree>
    <p:extLst>
      <p:ext uri="{BB962C8B-B14F-4D97-AF65-F5344CB8AC3E}">
        <p14:creationId xmlns:p14="http://schemas.microsoft.com/office/powerpoint/2010/main" val="1789074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On Taxes</a:t>
            </a:r>
          </a:p>
        </p:txBody>
      </p:sp>
      <p:sp>
        <p:nvSpPr>
          <p:cNvPr id="3" name="Content Placeholder 2"/>
          <p:cNvSpPr>
            <a:spLocks noGrp="1"/>
          </p:cNvSpPr>
          <p:nvPr>
            <p:ph idx="1"/>
          </p:nvPr>
        </p:nvSpPr>
        <p:spPr/>
        <p:txBody>
          <a:bodyPr>
            <a:normAutofit/>
          </a:bodyPr>
          <a:lstStyle/>
          <a:p>
            <a:r>
              <a:rPr lang="en-US" dirty="0" smtClean="0"/>
              <a:t>Big tax cuts </a:t>
            </a:r>
            <a:r>
              <a:rPr lang="en-US" dirty="0"/>
              <a:t>for </a:t>
            </a:r>
            <a:r>
              <a:rPr lang="en-US" dirty="0" smtClean="0"/>
              <a:t>repatriation of overseas profits</a:t>
            </a:r>
          </a:p>
          <a:p>
            <a:endParaRPr lang="en-US" dirty="0"/>
          </a:p>
          <a:p>
            <a:pPr lvl="1"/>
            <a:r>
              <a:rPr lang="en-US" dirty="0"/>
              <a:t>We have done this before and the result was higher dividends, not </a:t>
            </a:r>
            <a:r>
              <a:rPr lang="en-US" dirty="0" smtClean="0"/>
              <a:t>investment</a:t>
            </a:r>
          </a:p>
          <a:p>
            <a:pPr lvl="1"/>
            <a:endParaRPr lang="en-US" dirty="0"/>
          </a:p>
          <a:p>
            <a:pPr lvl="1"/>
            <a:r>
              <a:rPr lang="en-US" dirty="0"/>
              <a:t>No reason to expect otherwise this time –corporations are flush with cash here in the USA and if they aren’t using that for new plant &amp; equipment why would more cash change that?</a:t>
            </a:r>
          </a:p>
          <a:p>
            <a:endParaRPr lang="en-US" dirty="0"/>
          </a:p>
          <a:p>
            <a:endParaRPr lang="en-US" dirty="0"/>
          </a:p>
        </p:txBody>
      </p:sp>
    </p:spTree>
    <p:extLst>
      <p:ext uri="{BB962C8B-B14F-4D97-AF65-F5344CB8AC3E}">
        <p14:creationId xmlns:p14="http://schemas.microsoft.com/office/powerpoint/2010/main" val="1340974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69430B-C82B-4A3D-B334-CDCD0CB9356A}"/>
              </a:ext>
            </a:extLst>
          </p:cNvPr>
          <p:cNvSpPr>
            <a:spLocks noGrp="1"/>
          </p:cNvSpPr>
          <p:nvPr>
            <p:ph type="title"/>
          </p:nvPr>
        </p:nvSpPr>
        <p:spPr/>
        <p:txBody>
          <a:bodyPr/>
          <a:lstStyle/>
          <a:p>
            <a:pPr algn="ctr"/>
            <a:r>
              <a:rPr lang="en-US" dirty="0"/>
              <a:t>When is a Good Time for a Tax Cut?</a:t>
            </a:r>
          </a:p>
        </p:txBody>
      </p:sp>
      <p:sp>
        <p:nvSpPr>
          <p:cNvPr id="3" name="Content Placeholder 2">
            <a:extLst>
              <a:ext uri="{FF2B5EF4-FFF2-40B4-BE49-F238E27FC236}">
                <a16:creationId xmlns="" xmlns:a16="http://schemas.microsoft.com/office/drawing/2014/main" id="{3651AFEC-9B6C-44FD-9EBF-82F5A07C0A2F}"/>
              </a:ext>
            </a:extLst>
          </p:cNvPr>
          <p:cNvSpPr>
            <a:spLocks noGrp="1"/>
          </p:cNvSpPr>
          <p:nvPr>
            <p:ph idx="1"/>
          </p:nvPr>
        </p:nvSpPr>
        <p:spPr/>
        <p:txBody>
          <a:bodyPr>
            <a:normAutofit lnSpcReduction="10000"/>
          </a:bodyPr>
          <a:lstStyle/>
          <a:p>
            <a:r>
              <a:rPr lang="en-US" dirty="0"/>
              <a:t>In a recession – not at the peak of the business cycle</a:t>
            </a:r>
          </a:p>
          <a:p>
            <a:endParaRPr lang="en-US" dirty="0"/>
          </a:p>
          <a:p>
            <a:r>
              <a:rPr lang="en-US" dirty="0"/>
              <a:t>If we DID want an economic stimulus we need to give $ to people who will spend it, not to corps who already have lots of cash or rich people who will bank it – BUT NOW IS NOT THE TIME FOR A STIMULUS</a:t>
            </a:r>
          </a:p>
          <a:p>
            <a:endParaRPr lang="en-US" dirty="0"/>
          </a:p>
          <a:p>
            <a:r>
              <a:rPr lang="en-US" dirty="0"/>
              <a:t>SCK says “Enough with the tax cuts – There may have been a point to the anti tax campaign years ago but now it is just a residual political reflex”</a:t>
            </a:r>
          </a:p>
          <a:p>
            <a:endParaRPr lang="en-US" dirty="0"/>
          </a:p>
        </p:txBody>
      </p:sp>
    </p:spTree>
    <p:extLst>
      <p:ext uri="{BB962C8B-B14F-4D97-AF65-F5344CB8AC3E}">
        <p14:creationId xmlns:p14="http://schemas.microsoft.com/office/powerpoint/2010/main" val="634832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13A60B2-74D5-497C-BB77-BCF1CE68DBAC}"/>
              </a:ext>
            </a:extLst>
          </p:cNvPr>
          <p:cNvPicPr/>
          <p:nvPr/>
        </p:nvPicPr>
        <p:blipFill>
          <a:blip r:embed="rId2"/>
          <a:stretch>
            <a:fillRect/>
          </a:stretch>
        </p:blipFill>
        <p:spPr>
          <a:xfrm>
            <a:off x="2625212" y="599768"/>
            <a:ext cx="6467168" cy="5041183"/>
          </a:xfrm>
          <a:prstGeom prst="rect">
            <a:avLst/>
          </a:prstGeom>
        </p:spPr>
      </p:pic>
      <p:sp>
        <p:nvSpPr>
          <p:cNvPr id="3" name="TextBox 2">
            <a:extLst>
              <a:ext uri="{FF2B5EF4-FFF2-40B4-BE49-F238E27FC236}">
                <a16:creationId xmlns="" xmlns:a16="http://schemas.microsoft.com/office/drawing/2014/main" id="{9D434226-599B-43AB-AE0B-D52BB29A4A7E}"/>
              </a:ext>
            </a:extLst>
          </p:cNvPr>
          <p:cNvSpPr txBox="1"/>
          <p:nvPr/>
        </p:nvSpPr>
        <p:spPr>
          <a:xfrm>
            <a:off x="315016" y="5820697"/>
            <a:ext cx="11673388" cy="830997"/>
          </a:xfrm>
          <a:prstGeom prst="rect">
            <a:avLst/>
          </a:prstGeom>
          <a:noFill/>
        </p:spPr>
        <p:txBody>
          <a:bodyPr wrap="none" rtlCol="0">
            <a:spAutoFit/>
          </a:bodyPr>
          <a:lstStyle/>
          <a:p>
            <a:pPr algn="ctr"/>
            <a:r>
              <a:rPr lang="en-US" sz="2400" dirty="0"/>
              <a:t>The Congressional Joint Committee on Taxation’s estimate of the effect of the Senate tax bill</a:t>
            </a:r>
          </a:p>
          <a:p>
            <a:pPr algn="ctr"/>
            <a:r>
              <a:rPr lang="en-US" sz="2400" dirty="0"/>
              <a:t>They can pass a 10 year bill but do you really believe they will leave it alone for a decade?</a:t>
            </a:r>
          </a:p>
        </p:txBody>
      </p:sp>
    </p:spTree>
    <p:extLst>
      <p:ext uri="{BB962C8B-B14F-4D97-AF65-F5344CB8AC3E}">
        <p14:creationId xmlns:p14="http://schemas.microsoft.com/office/powerpoint/2010/main" val="3614405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And the Chaos in Washington continues …….</a:t>
            </a:r>
          </a:p>
        </p:txBody>
      </p:sp>
      <p:sp>
        <p:nvSpPr>
          <p:cNvPr id="3" name="Content Placeholder 2"/>
          <p:cNvSpPr>
            <a:spLocks noGrp="1"/>
          </p:cNvSpPr>
          <p:nvPr>
            <p:ph idx="1"/>
          </p:nvPr>
        </p:nvSpPr>
        <p:spPr/>
        <p:txBody>
          <a:bodyPr>
            <a:normAutofit fontScale="77500" lnSpcReduction="20000"/>
          </a:bodyPr>
          <a:lstStyle/>
          <a:p>
            <a:r>
              <a:rPr lang="en-US" dirty="0"/>
              <a:t>I imagined I knew what undivided Republican government would </a:t>
            </a:r>
            <a:r>
              <a:rPr lang="en-US" dirty="0" smtClean="0"/>
              <a:t>bring and finally we have at least some of that – a tax cut!</a:t>
            </a:r>
            <a:endParaRPr lang="en-US" dirty="0"/>
          </a:p>
          <a:p>
            <a:endParaRPr lang="en-US" dirty="0"/>
          </a:p>
          <a:p>
            <a:r>
              <a:rPr lang="en-US" dirty="0"/>
              <a:t>But we have two dynamics that seem to make </a:t>
            </a:r>
            <a:r>
              <a:rPr lang="en-US" dirty="0" smtClean="0"/>
              <a:t>further progress </a:t>
            </a:r>
            <a:r>
              <a:rPr lang="en-US" dirty="0"/>
              <a:t>of any kind impossible:</a:t>
            </a:r>
          </a:p>
          <a:p>
            <a:endParaRPr lang="en-US" dirty="0"/>
          </a:p>
          <a:p>
            <a:pPr lvl="1"/>
            <a:r>
              <a:rPr lang="en-US" dirty="0"/>
              <a:t>In the White House Mr. Trump seems to have no opinions, hence no leadership – and on top of that I hardly need to tell you all that he seems to be a chaos generator of the first order (to put it politely)</a:t>
            </a:r>
          </a:p>
          <a:p>
            <a:pPr lvl="1"/>
            <a:r>
              <a:rPr lang="en-US" dirty="0"/>
              <a:t>The Republicans now control all branches of government but have gone from not agreeing with themselves to occasional outright civil war</a:t>
            </a:r>
          </a:p>
          <a:p>
            <a:endParaRPr lang="en-US" dirty="0"/>
          </a:p>
          <a:p>
            <a:r>
              <a:rPr lang="en-US" dirty="0"/>
              <a:t>Your guess about where this goes is as good as mine.  My guess is continued fiscal paralysis (which means operationally a continued gradual tightening on a per capita basis or as a percent of GDP)</a:t>
            </a:r>
          </a:p>
          <a:p>
            <a:endParaRPr lang="en-US" dirty="0"/>
          </a:p>
        </p:txBody>
      </p:sp>
    </p:spTree>
    <p:extLst>
      <p:ext uri="{BB962C8B-B14F-4D97-AF65-F5344CB8AC3E}">
        <p14:creationId xmlns:p14="http://schemas.microsoft.com/office/powerpoint/2010/main" val="3033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4714" y="5941304"/>
            <a:ext cx="9041258" cy="523220"/>
          </a:xfrm>
          <a:prstGeom prst="rect">
            <a:avLst/>
          </a:prstGeom>
          <a:noFill/>
        </p:spPr>
        <p:txBody>
          <a:bodyPr wrap="none" rtlCol="0">
            <a:spAutoFit/>
          </a:bodyPr>
          <a:lstStyle/>
          <a:p>
            <a:r>
              <a:rPr lang="en-US" sz="2800" dirty="0"/>
              <a:t>Unemployment Prediction “4 ½ to 5 %”     Outcome – 4.1%</a:t>
            </a:r>
          </a:p>
        </p:txBody>
      </p:sp>
      <p:pic>
        <p:nvPicPr>
          <p:cNvPr id="6" name="FRED Graph Chart" descr="FRED Graph">
            <a:hlinkClick r:id="rId2" tooltip="View this chart in your browser. "/>
          </p:cNvPr>
          <p:cNvPicPr>
            <a:picLocks noChangeAspect="1"/>
          </p:cNvPicPr>
          <p:nvPr/>
        </p:nvPicPr>
        <p:blipFill>
          <a:blip r:embed="rId3"/>
          <a:stretch>
            <a:fillRect/>
          </a:stretch>
        </p:blipFill>
        <p:spPr>
          <a:xfrm>
            <a:off x="1858848" y="214263"/>
            <a:ext cx="8191500" cy="5524500"/>
          </a:xfrm>
          <a:prstGeom prst="rect">
            <a:avLst/>
          </a:prstGeom>
        </p:spPr>
      </p:pic>
    </p:spTree>
    <p:extLst>
      <p:ext uri="{BB962C8B-B14F-4D97-AF65-F5344CB8AC3E}">
        <p14:creationId xmlns:p14="http://schemas.microsoft.com/office/powerpoint/2010/main" val="2212000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Retail Sales and Household Debt</a:t>
            </a:r>
          </a:p>
        </p:txBody>
      </p:sp>
      <p:sp>
        <p:nvSpPr>
          <p:cNvPr id="3" name="Content Placeholder 2"/>
          <p:cNvSpPr>
            <a:spLocks noGrp="1"/>
          </p:cNvSpPr>
          <p:nvPr>
            <p:ph idx="1"/>
          </p:nvPr>
        </p:nvSpPr>
        <p:spPr/>
        <p:txBody>
          <a:bodyPr/>
          <a:lstStyle/>
          <a:p>
            <a:endParaRPr lang="en-US" dirty="0"/>
          </a:p>
          <a:p>
            <a:r>
              <a:rPr lang="en-US" dirty="0"/>
              <a:t>Unemployment very low</a:t>
            </a:r>
          </a:p>
          <a:p>
            <a:endParaRPr lang="en-US" dirty="0"/>
          </a:p>
          <a:p>
            <a:r>
              <a:rPr lang="en-US" dirty="0"/>
              <a:t>Household debt continues to be low as a percent of GDP</a:t>
            </a:r>
          </a:p>
          <a:p>
            <a:endParaRPr lang="en-US" dirty="0"/>
          </a:p>
          <a:p>
            <a:r>
              <a:rPr lang="en-US" dirty="0"/>
              <a:t>So no reason for consumption to be a drag on growth</a:t>
            </a:r>
          </a:p>
        </p:txBody>
      </p:sp>
    </p:spTree>
    <p:extLst>
      <p:ext uri="{BB962C8B-B14F-4D97-AF65-F5344CB8AC3E}">
        <p14:creationId xmlns:p14="http://schemas.microsoft.com/office/powerpoint/2010/main" val="1054361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1" y="5957739"/>
            <a:ext cx="10027104" cy="523220"/>
          </a:xfrm>
          <a:prstGeom prst="rect">
            <a:avLst/>
          </a:prstGeom>
          <a:noFill/>
        </p:spPr>
        <p:txBody>
          <a:bodyPr wrap="none" rtlCol="0">
            <a:spAutoFit/>
          </a:bodyPr>
          <a:lstStyle/>
          <a:p>
            <a:r>
              <a:rPr lang="en-US" sz="2800" dirty="0"/>
              <a:t>Most Recent Leading Index from Philadelphia Fed </a:t>
            </a:r>
            <a:r>
              <a:rPr lang="en-US" sz="2800" dirty="0" smtClean="0"/>
              <a:t>(November </a:t>
            </a:r>
            <a:r>
              <a:rPr lang="en-US" sz="2800" dirty="0"/>
              <a:t>2017)</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2399" y="634483"/>
            <a:ext cx="6891756" cy="5329624"/>
          </a:xfrm>
          <a:prstGeom prst="rect">
            <a:avLst/>
          </a:prstGeom>
        </p:spPr>
      </p:pic>
    </p:spTree>
    <p:extLst>
      <p:ext uri="{BB962C8B-B14F-4D97-AF65-F5344CB8AC3E}">
        <p14:creationId xmlns:p14="http://schemas.microsoft.com/office/powerpoint/2010/main" val="3819080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2949" y="6160416"/>
            <a:ext cx="5715347" cy="461665"/>
          </a:xfrm>
          <a:prstGeom prst="rect">
            <a:avLst/>
          </a:prstGeom>
          <a:noFill/>
        </p:spPr>
        <p:txBody>
          <a:bodyPr wrap="none" rtlCol="0">
            <a:spAutoFit/>
          </a:bodyPr>
          <a:lstStyle/>
          <a:p>
            <a:r>
              <a:rPr lang="en-US" sz="2400" dirty="0"/>
              <a:t>Leading Indexes from a Year Ago (Nov. 2016)</a:t>
            </a:r>
          </a:p>
        </p:txBody>
      </p:sp>
      <p:pic>
        <p:nvPicPr>
          <p:cNvPr id="3" name="Picture 2"/>
          <p:cNvPicPr>
            <a:picLocks noChangeAspect="1"/>
          </p:cNvPicPr>
          <p:nvPr/>
        </p:nvPicPr>
        <p:blipFill>
          <a:blip r:embed="rId2"/>
          <a:stretch>
            <a:fillRect/>
          </a:stretch>
        </p:blipFill>
        <p:spPr>
          <a:xfrm>
            <a:off x="2569842" y="266700"/>
            <a:ext cx="7739701" cy="5561682"/>
          </a:xfrm>
          <a:prstGeom prst="rect">
            <a:avLst/>
          </a:prstGeom>
        </p:spPr>
      </p:pic>
    </p:spTree>
    <p:extLst>
      <p:ext uri="{BB962C8B-B14F-4D97-AF65-F5344CB8AC3E}">
        <p14:creationId xmlns:p14="http://schemas.microsoft.com/office/powerpoint/2010/main" val="1945361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Predictions</a:t>
            </a:r>
          </a:p>
        </p:txBody>
      </p:sp>
      <p:sp>
        <p:nvSpPr>
          <p:cNvPr id="3" name="Content Placeholder 2"/>
          <p:cNvSpPr>
            <a:spLocks noGrp="1"/>
          </p:cNvSpPr>
          <p:nvPr>
            <p:ph idx="1"/>
          </p:nvPr>
        </p:nvSpPr>
        <p:spPr/>
        <p:txBody>
          <a:bodyPr>
            <a:normAutofit fontScale="92500"/>
          </a:bodyPr>
          <a:lstStyle/>
          <a:p>
            <a:r>
              <a:rPr lang="en-US" dirty="0"/>
              <a:t>GDP growth at around </a:t>
            </a:r>
            <a:r>
              <a:rPr lang="en-US" dirty="0" smtClean="0"/>
              <a:t>2 - 2.5%; </a:t>
            </a:r>
            <a:endParaRPr lang="en-US" dirty="0"/>
          </a:p>
          <a:p>
            <a:r>
              <a:rPr lang="en-US" dirty="0"/>
              <a:t>Unemployment – Current rate pretty nearly as low as it will go – </a:t>
            </a:r>
            <a:r>
              <a:rPr lang="en-US" dirty="0" smtClean="0"/>
              <a:t>If GDP keeps growing, unemployment should stay low -  3.9%</a:t>
            </a:r>
            <a:endParaRPr lang="en-US" dirty="0"/>
          </a:p>
          <a:p>
            <a:r>
              <a:rPr lang="en-US" dirty="0"/>
              <a:t>Inflation – Will remain low but above the 2% target for the first time in 5 years</a:t>
            </a:r>
          </a:p>
          <a:p>
            <a:r>
              <a:rPr lang="en-US" dirty="0"/>
              <a:t>Interest rates –– Will go up but only a ¼% at a time – 2% by year end 2018</a:t>
            </a:r>
          </a:p>
          <a:p>
            <a:r>
              <a:rPr lang="en-US" dirty="0"/>
              <a:t>Fiscal Policy?  The big question … I am predicting continued </a:t>
            </a:r>
            <a:r>
              <a:rPr lang="en-US" dirty="0" smtClean="0"/>
              <a:t>paralysis and short term continuing resolutions</a:t>
            </a:r>
            <a:endParaRPr lang="en-US" dirty="0"/>
          </a:p>
          <a:p>
            <a:r>
              <a:rPr lang="en-US" dirty="0"/>
              <a:t>Exchange Rate:  Higher interest rates mean a continued strong dollar which will help dampen inflation but also commodity prices</a:t>
            </a:r>
          </a:p>
        </p:txBody>
      </p:sp>
    </p:spTree>
    <p:extLst>
      <p:ext uri="{BB962C8B-B14F-4D97-AF65-F5344CB8AC3E}">
        <p14:creationId xmlns:p14="http://schemas.microsoft.com/office/powerpoint/2010/main" val="3004239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Stock Market</a:t>
            </a:r>
          </a:p>
        </p:txBody>
      </p:sp>
      <p:sp>
        <p:nvSpPr>
          <p:cNvPr id="3" name="Content Placeholder 2"/>
          <p:cNvSpPr>
            <a:spLocks noGrp="1"/>
          </p:cNvSpPr>
          <p:nvPr>
            <p:ph idx="1"/>
          </p:nvPr>
        </p:nvSpPr>
        <p:spPr/>
        <p:txBody>
          <a:bodyPr>
            <a:normAutofit fontScale="92500" lnSpcReduction="10000"/>
          </a:bodyPr>
          <a:lstStyle/>
          <a:p>
            <a:r>
              <a:rPr lang="en-US" dirty="0"/>
              <a:t>Caveat Emptor!!!!  This slide is worth exactly as much as you paid for it – I include it not because I think I have any great prediction edge but because I always get asked this question</a:t>
            </a:r>
          </a:p>
          <a:p>
            <a:endParaRPr lang="en-US" dirty="0"/>
          </a:p>
          <a:p>
            <a:r>
              <a:rPr lang="en-US" dirty="0"/>
              <a:t>Why is the stock market high?  Profits are high, companies are awash in cash and with Republicans in control the worst that can happen to corporations is nothing.  (Or they might get a tax break and/or regulatory relief)</a:t>
            </a:r>
          </a:p>
          <a:p>
            <a:endParaRPr lang="en-US" dirty="0"/>
          </a:p>
          <a:p>
            <a:r>
              <a:rPr lang="en-US" dirty="0"/>
              <a:t>Where will it go?  I think the good news is already priced in.  Hard to imagine the next year will be as good </a:t>
            </a:r>
            <a:r>
              <a:rPr lang="en-US"/>
              <a:t>as the past one</a:t>
            </a:r>
            <a:endParaRPr lang="en-US" dirty="0"/>
          </a:p>
        </p:txBody>
      </p:sp>
    </p:spTree>
    <p:extLst>
      <p:ext uri="{BB962C8B-B14F-4D97-AF65-F5344CB8AC3E}">
        <p14:creationId xmlns:p14="http://schemas.microsoft.com/office/powerpoint/2010/main" val="2328325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Big Unknown</a:t>
            </a:r>
          </a:p>
        </p:txBody>
      </p:sp>
      <p:sp>
        <p:nvSpPr>
          <p:cNvPr id="3" name="Content Placeholder 2"/>
          <p:cNvSpPr>
            <a:spLocks noGrp="1"/>
          </p:cNvSpPr>
          <p:nvPr>
            <p:ph idx="1"/>
          </p:nvPr>
        </p:nvSpPr>
        <p:spPr/>
        <p:txBody>
          <a:bodyPr>
            <a:normAutofit lnSpcReduction="10000"/>
          </a:bodyPr>
          <a:lstStyle/>
          <a:p>
            <a:endParaRPr lang="en-US" dirty="0"/>
          </a:p>
          <a:p>
            <a:r>
              <a:rPr lang="en-US" dirty="0"/>
              <a:t>A constitutional crisis brewing?</a:t>
            </a:r>
          </a:p>
          <a:p>
            <a:endParaRPr lang="en-US" dirty="0"/>
          </a:p>
          <a:p>
            <a:r>
              <a:rPr lang="en-US" dirty="0"/>
              <a:t>Two ways to get one (there might be more)</a:t>
            </a:r>
          </a:p>
          <a:p>
            <a:endParaRPr lang="en-US" dirty="0"/>
          </a:p>
          <a:p>
            <a:pPr lvl="1"/>
            <a:r>
              <a:rPr lang="en-US" dirty="0"/>
              <a:t>Fire Mueller before the investigation is finished </a:t>
            </a:r>
          </a:p>
          <a:p>
            <a:pPr lvl="1"/>
            <a:r>
              <a:rPr lang="en-US" dirty="0"/>
              <a:t>Mueller finishes but a large part of the population (and/or the Republican majority in Congress) refuses to accept the results</a:t>
            </a:r>
          </a:p>
          <a:p>
            <a:endParaRPr lang="en-US" dirty="0"/>
          </a:p>
          <a:p>
            <a:r>
              <a:rPr lang="en-US" dirty="0"/>
              <a:t>Your guess is as good as mine !!</a:t>
            </a:r>
          </a:p>
        </p:txBody>
      </p:sp>
    </p:spTree>
    <p:extLst>
      <p:ext uri="{BB962C8B-B14F-4D97-AF65-F5344CB8AC3E}">
        <p14:creationId xmlns:p14="http://schemas.microsoft.com/office/powerpoint/2010/main" val="1317047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6E2AB5A0-6414-4380-AE36-987D41BE9906}"/>
              </a:ext>
            </a:extLst>
          </p:cNvPr>
          <p:cNvSpPr txBox="1"/>
          <p:nvPr/>
        </p:nvSpPr>
        <p:spPr>
          <a:xfrm>
            <a:off x="1992344" y="6135329"/>
            <a:ext cx="8207311" cy="646331"/>
          </a:xfrm>
          <a:prstGeom prst="rect">
            <a:avLst/>
          </a:prstGeom>
          <a:noFill/>
        </p:spPr>
        <p:txBody>
          <a:bodyPr wrap="none" rtlCol="0">
            <a:spAutoFit/>
          </a:bodyPr>
          <a:lstStyle/>
          <a:p>
            <a:r>
              <a:rPr lang="en-US" dirty="0"/>
              <a:t>Inflation Prediction -  “Still not a worry”  -  Outcome – Indeed, nothing to worry about</a:t>
            </a:r>
          </a:p>
          <a:p>
            <a:endParaRPr lang="en-US" dirty="0"/>
          </a:p>
        </p:txBody>
      </p:sp>
      <p:pic>
        <p:nvPicPr>
          <p:cNvPr id="2" name="Picture 1"/>
          <p:cNvPicPr>
            <a:picLocks noChangeAspect="1"/>
          </p:cNvPicPr>
          <p:nvPr/>
        </p:nvPicPr>
        <p:blipFill>
          <a:blip r:embed="rId2"/>
          <a:stretch>
            <a:fillRect/>
          </a:stretch>
        </p:blipFill>
        <p:spPr>
          <a:xfrm>
            <a:off x="1874904" y="314944"/>
            <a:ext cx="8237284" cy="5662728"/>
          </a:xfrm>
          <a:prstGeom prst="rect">
            <a:avLst/>
          </a:prstGeom>
        </p:spPr>
      </p:pic>
    </p:spTree>
    <p:extLst>
      <p:ext uri="{BB962C8B-B14F-4D97-AF65-F5344CB8AC3E}">
        <p14:creationId xmlns:p14="http://schemas.microsoft.com/office/powerpoint/2010/main" val="3317455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5207" y="5657671"/>
            <a:ext cx="8650317" cy="1200329"/>
          </a:xfrm>
          <a:prstGeom prst="rect">
            <a:avLst/>
          </a:prstGeom>
          <a:noFill/>
        </p:spPr>
        <p:txBody>
          <a:bodyPr wrap="none" rtlCol="0">
            <a:spAutoFit/>
          </a:bodyPr>
          <a:lstStyle/>
          <a:p>
            <a:r>
              <a:rPr lang="en-US" sz="2400" dirty="0"/>
              <a:t>Interest rate forecast:  “Fed will likely impose rate increases (2-3?) </a:t>
            </a:r>
          </a:p>
          <a:p>
            <a:r>
              <a:rPr lang="en-US" sz="2400" dirty="0"/>
              <a:t>Next year – but only a ¼% at a time – We will reach 1% at short end </a:t>
            </a:r>
          </a:p>
          <a:p>
            <a:r>
              <a:rPr lang="en-US" sz="2400" dirty="0"/>
              <a:t>by a year from now”  Now at </a:t>
            </a:r>
            <a:r>
              <a:rPr lang="en-US" sz="2400" dirty="0" smtClean="0"/>
              <a:t>1.30%</a:t>
            </a:r>
            <a:endParaRPr lang="en-US" sz="2400" dirty="0"/>
          </a:p>
        </p:txBody>
      </p:sp>
      <p:pic>
        <p:nvPicPr>
          <p:cNvPr id="4" name="Picture 3"/>
          <p:cNvPicPr>
            <a:picLocks noChangeAspect="1"/>
          </p:cNvPicPr>
          <p:nvPr/>
        </p:nvPicPr>
        <p:blipFill>
          <a:blip r:embed="rId2"/>
          <a:stretch>
            <a:fillRect/>
          </a:stretch>
        </p:blipFill>
        <p:spPr>
          <a:xfrm>
            <a:off x="2128477" y="248007"/>
            <a:ext cx="7292147" cy="5342344"/>
          </a:xfrm>
          <a:prstGeom prst="rect">
            <a:avLst/>
          </a:prstGeom>
        </p:spPr>
      </p:pic>
    </p:spTree>
    <p:extLst>
      <p:ext uri="{BB962C8B-B14F-4D97-AF65-F5344CB8AC3E}">
        <p14:creationId xmlns:p14="http://schemas.microsoft.com/office/powerpoint/2010/main" val="938910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My Grade for Last Year’s Prediction Is ……</a:t>
            </a:r>
          </a:p>
        </p:txBody>
      </p:sp>
      <p:sp>
        <p:nvSpPr>
          <p:cNvPr id="3" name="Content Placeholder 2"/>
          <p:cNvSpPr>
            <a:spLocks noGrp="1"/>
          </p:cNvSpPr>
          <p:nvPr>
            <p:ph idx="1"/>
          </p:nvPr>
        </p:nvSpPr>
        <p:spPr/>
        <p:txBody>
          <a:bodyPr>
            <a:normAutofit fontScale="85000" lnSpcReduction="20000"/>
          </a:bodyPr>
          <a:lstStyle/>
          <a:p>
            <a:endParaRPr lang="en-US" dirty="0"/>
          </a:p>
          <a:p>
            <a:r>
              <a:rPr lang="en-US" sz="4400" dirty="0"/>
              <a:t>I get  a B </a:t>
            </a:r>
            <a:r>
              <a:rPr lang="en-US" sz="4400" dirty="0" smtClean="0"/>
              <a:t>  </a:t>
            </a:r>
            <a:r>
              <a:rPr lang="en-US" sz="4400" dirty="0"/>
              <a:t>!!!!!!!!!!!!!!</a:t>
            </a:r>
          </a:p>
          <a:p>
            <a:endParaRPr lang="en-US" sz="4400" dirty="0"/>
          </a:p>
          <a:p>
            <a:r>
              <a:rPr lang="en-US" sz="4400" dirty="0"/>
              <a:t>I was right to count on inertia rather than Trumpian chaos theory but the numbers are what I grade</a:t>
            </a:r>
          </a:p>
          <a:p>
            <a:endParaRPr lang="en-US" sz="4400" dirty="0"/>
          </a:p>
          <a:p>
            <a:pPr lvl="1"/>
            <a:r>
              <a:rPr lang="en-US" dirty="0"/>
              <a:t>GDP prediction a bit high but I may win in the end</a:t>
            </a:r>
          </a:p>
          <a:p>
            <a:pPr lvl="1"/>
            <a:r>
              <a:rPr lang="en-US" dirty="0"/>
              <a:t>Unemployment prediction </a:t>
            </a:r>
            <a:r>
              <a:rPr lang="en-US" dirty="0" smtClean="0"/>
              <a:t>pretty far off the mark. More slack in labor </a:t>
            </a:r>
            <a:r>
              <a:rPr lang="en-US" dirty="0" err="1" smtClean="0"/>
              <a:t>marke</a:t>
            </a:r>
            <a:r>
              <a:rPr lang="en-US" dirty="0" smtClean="0"/>
              <a:t> than I thought </a:t>
            </a:r>
            <a:endParaRPr lang="en-US" dirty="0"/>
          </a:p>
          <a:p>
            <a:pPr lvl="1"/>
            <a:r>
              <a:rPr lang="en-US" dirty="0"/>
              <a:t>Inflation prediction spot on</a:t>
            </a:r>
          </a:p>
          <a:p>
            <a:pPr lvl="1"/>
            <a:r>
              <a:rPr lang="en-US" dirty="0"/>
              <a:t>Interest rate prediction spot on</a:t>
            </a:r>
          </a:p>
        </p:txBody>
      </p:sp>
    </p:spTree>
    <p:extLst>
      <p:ext uri="{BB962C8B-B14F-4D97-AF65-F5344CB8AC3E}">
        <p14:creationId xmlns:p14="http://schemas.microsoft.com/office/powerpoint/2010/main" val="372598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Where We Are Now:  Business Cycle Indicators</a:t>
            </a:r>
          </a:p>
        </p:txBody>
      </p:sp>
      <p:sp>
        <p:nvSpPr>
          <p:cNvPr id="3" name="Content Placeholder 2"/>
          <p:cNvSpPr>
            <a:spLocks noGrp="1"/>
          </p:cNvSpPr>
          <p:nvPr>
            <p:ph idx="1"/>
          </p:nvPr>
        </p:nvSpPr>
        <p:spPr/>
        <p:txBody>
          <a:bodyPr>
            <a:normAutofit fontScale="92500"/>
          </a:bodyPr>
          <a:lstStyle/>
          <a:p>
            <a:r>
              <a:rPr lang="en-US" dirty="0"/>
              <a:t>Still trudging along in our expansion – Now in 7</a:t>
            </a:r>
            <a:r>
              <a:rPr lang="en-US" baseline="30000" dirty="0"/>
              <a:t>th</a:t>
            </a:r>
            <a:r>
              <a:rPr lang="en-US" dirty="0"/>
              <a:t> year</a:t>
            </a:r>
          </a:p>
          <a:p>
            <a:pPr lvl="1"/>
            <a:endParaRPr lang="en-US" dirty="0"/>
          </a:p>
          <a:p>
            <a:pPr lvl="1"/>
            <a:r>
              <a:rPr lang="en-US" dirty="0"/>
              <a:t>Note that there is no “expected length” for a business cycle</a:t>
            </a:r>
          </a:p>
          <a:p>
            <a:endParaRPr lang="en-US" dirty="0"/>
          </a:p>
          <a:p>
            <a:r>
              <a:rPr lang="en-US" dirty="0"/>
              <a:t>We never had a rebound growth spurt and we aren’t going to this time</a:t>
            </a:r>
          </a:p>
          <a:p>
            <a:endParaRPr lang="en-US" dirty="0"/>
          </a:p>
          <a:p>
            <a:r>
              <a:rPr lang="en-US" dirty="0"/>
              <a:t>I can’t help wondering if we are near the peak with unemployment at 4.1</a:t>
            </a:r>
            <a:r>
              <a:rPr lang="en-US" dirty="0" smtClean="0"/>
              <a:t>%</a:t>
            </a:r>
          </a:p>
          <a:p>
            <a:endParaRPr lang="en-US" dirty="0"/>
          </a:p>
          <a:p>
            <a:r>
              <a:rPr lang="en-US" dirty="0"/>
              <a:t>Housing market more or less “normal”</a:t>
            </a:r>
          </a:p>
        </p:txBody>
      </p:sp>
    </p:spTree>
    <p:extLst>
      <p:ext uri="{BB962C8B-B14F-4D97-AF65-F5344CB8AC3E}">
        <p14:creationId xmlns:p14="http://schemas.microsoft.com/office/powerpoint/2010/main" val="3615509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4308" y="5887825"/>
            <a:ext cx="6060121" cy="369332"/>
          </a:xfrm>
          <a:prstGeom prst="rect">
            <a:avLst/>
          </a:prstGeom>
          <a:noFill/>
        </p:spPr>
        <p:txBody>
          <a:bodyPr wrap="none" rtlCol="0">
            <a:spAutoFit/>
          </a:bodyPr>
          <a:lstStyle/>
          <a:p>
            <a:r>
              <a:rPr lang="en-US" dirty="0"/>
              <a:t>Most Recent Philadelphia Fed Coincident Index (for </a:t>
            </a:r>
            <a:r>
              <a:rPr lang="en-US" dirty="0" smtClean="0"/>
              <a:t>November)</a:t>
            </a:r>
            <a:endParaRPr lang="en-US" dirty="0"/>
          </a:p>
        </p:txBody>
      </p:sp>
      <p:pic>
        <p:nvPicPr>
          <p:cNvPr id="6" name="Picture 5"/>
          <p:cNvPicPr>
            <a:picLocks noChangeAspect="1"/>
          </p:cNvPicPr>
          <p:nvPr/>
        </p:nvPicPr>
        <p:blipFill>
          <a:blip r:embed="rId2"/>
          <a:stretch>
            <a:fillRect/>
          </a:stretch>
        </p:blipFill>
        <p:spPr>
          <a:xfrm>
            <a:off x="2090057" y="337748"/>
            <a:ext cx="7172131" cy="5534494"/>
          </a:xfrm>
          <a:prstGeom prst="rect">
            <a:avLst/>
          </a:prstGeom>
        </p:spPr>
      </p:pic>
    </p:spTree>
    <p:extLst>
      <p:ext uri="{BB962C8B-B14F-4D97-AF65-F5344CB8AC3E}">
        <p14:creationId xmlns:p14="http://schemas.microsoft.com/office/powerpoint/2010/main" val="420251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3442</TotalTime>
  <Words>1767</Words>
  <Application>Microsoft Office PowerPoint</Application>
  <PresentationFormat>Widescreen</PresentationFormat>
  <Paragraphs>187</Paragraphs>
  <Slides>45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Outlook for 2018</vt:lpstr>
      <vt:lpstr>Grading My Predictions from Last Year</vt:lpstr>
      <vt:lpstr>GDP</vt:lpstr>
      <vt:lpstr>PowerPoint Presentation</vt:lpstr>
      <vt:lpstr>PowerPoint Presentation</vt:lpstr>
      <vt:lpstr>PowerPoint Presentation</vt:lpstr>
      <vt:lpstr>And My Grade for Last Year’s Prediction Is ……</vt:lpstr>
      <vt:lpstr>Where We Are Now:  Business Cycle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Housing Market</vt:lpstr>
      <vt:lpstr>PowerPoint Presentation</vt:lpstr>
      <vt:lpstr>PowerPoint Presentation</vt:lpstr>
      <vt:lpstr>PowerPoint Presentation</vt:lpstr>
      <vt:lpstr>PowerPoint Presentation</vt:lpstr>
      <vt:lpstr>PowerPoint Presentation</vt:lpstr>
      <vt:lpstr>PowerPoint Presentation</vt:lpstr>
      <vt:lpstr>Current Policy Stance – Monetary Policy</vt:lpstr>
      <vt:lpstr>Janet Yellen on Future Inflation</vt:lpstr>
      <vt:lpstr>PowerPoint Presentation</vt:lpstr>
      <vt:lpstr>Trump and the Fed’s New Members</vt:lpstr>
      <vt:lpstr>Good News! Jerome Powell is a Reasonable Pick (though not an economist)</vt:lpstr>
      <vt:lpstr>Jerome Powell and ????</vt:lpstr>
      <vt:lpstr>PowerPoint Presentation</vt:lpstr>
      <vt:lpstr>Current Policy Stance:  Fiscal Policy</vt:lpstr>
      <vt:lpstr>Tax Bill:  Better than Congressional Paralysis?</vt:lpstr>
      <vt:lpstr> On Taxes</vt:lpstr>
      <vt:lpstr>When is a Good Time for a Tax Cut?</vt:lpstr>
      <vt:lpstr>PowerPoint Presentation</vt:lpstr>
      <vt:lpstr>And the Chaos in Washington continues …….</vt:lpstr>
      <vt:lpstr>Retail Sales and Household Debt</vt:lpstr>
      <vt:lpstr>PowerPoint Presentation</vt:lpstr>
      <vt:lpstr>PowerPoint Presentation</vt:lpstr>
      <vt:lpstr>Predictions</vt:lpstr>
      <vt:lpstr>Stock Market</vt:lpstr>
      <vt:lpstr>The Big Unknown</vt:lpstr>
    </vt:vector>
  </TitlesOfParts>
  <Company>Cornell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Outlook for 2017</dc:title>
  <dc:creator>Steven Charles Kyle</dc:creator>
  <cp:lastModifiedBy>Steven Charles Kyle</cp:lastModifiedBy>
  <cp:revision>158</cp:revision>
  <cp:lastPrinted>2017-01-23T17:33:26Z</cp:lastPrinted>
  <dcterms:created xsi:type="dcterms:W3CDTF">2016-10-25T20:12:12Z</dcterms:created>
  <dcterms:modified xsi:type="dcterms:W3CDTF">2018-01-22T16:59:43Z</dcterms:modified>
</cp:coreProperties>
</file>